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8" r:id="rId1"/>
    <p:sldMasterId id="2147483816" r:id="rId2"/>
  </p:sldMasterIdLst>
  <p:notesMasterIdLst>
    <p:notesMasterId r:id="rId35"/>
  </p:notesMasterIdLst>
  <p:handoutMasterIdLst>
    <p:handoutMasterId r:id="rId36"/>
  </p:handoutMasterIdLst>
  <p:sldIdLst>
    <p:sldId id="274" r:id="rId3"/>
    <p:sldId id="347" r:id="rId4"/>
    <p:sldId id="344" r:id="rId5"/>
    <p:sldId id="336" r:id="rId6"/>
    <p:sldId id="346" r:id="rId7"/>
    <p:sldId id="381" r:id="rId8"/>
    <p:sldId id="350" r:id="rId9"/>
    <p:sldId id="382" r:id="rId10"/>
    <p:sldId id="383" r:id="rId11"/>
    <p:sldId id="384" r:id="rId12"/>
    <p:sldId id="354" r:id="rId13"/>
    <p:sldId id="353" r:id="rId14"/>
    <p:sldId id="377" r:id="rId15"/>
    <p:sldId id="358" r:id="rId16"/>
    <p:sldId id="359" r:id="rId17"/>
    <p:sldId id="360" r:id="rId18"/>
    <p:sldId id="361" r:id="rId19"/>
    <p:sldId id="386" r:id="rId20"/>
    <p:sldId id="385" r:id="rId21"/>
    <p:sldId id="287" r:id="rId22"/>
    <p:sldId id="365" r:id="rId23"/>
    <p:sldId id="335" r:id="rId24"/>
    <p:sldId id="367" r:id="rId25"/>
    <p:sldId id="368" r:id="rId26"/>
    <p:sldId id="369" r:id="rId27"/>
    <p:sldId id="372" r:id="rId28"/>
    <p:sldId id="378" r:id="rId29"/>
    <p:sldId id="375" r:id="rId30"/>
    <p:sldId id="387" r:id="rId31"/>
    <p:sldId id="371" r:id="rId32"/>
    <p:sldId id="380" r:id="rId33"/>
    <p:sldId id="334"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444"/>
    <a:srgbClr val="F2F648"/>
    <a:srgbClr val="E7EB4B"/>
    <a:srgbClr val="D1D608"/>
    <a:srgbClr val="006600"/>
    <a:srgbClr val="00133A"/>
    <a:srgbClr val="FCF7D8"/>
    <a:srgbClr val="CCCC00"/>
    <a:srgbClr val="0033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2941" autoAdjust="0"/>
  </p:normalViewPr>
  <p:slideViewPr>
    <p:cSldViewPr>
      <p:cViewPr varScale="1">
        <p:scale>
          <a:sx n="89" d="100"/>
          <a:sy n="89" d="100"/>
        </p:scale>
        <p:origin x="408" y="78"/>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tate.mt.ads\dli\RADSECURE\Logan\Reservation%20Economies\ResUnemp%20Hand%20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tate.mt.ads\dli\RADSECURE\Amy\State%20Economist%20Info\IPUMS%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'Pie Chart'!$C$1</c:f>
              <c:strCache>
                <c:ptCount val="1"/>
                <c:pt idx="0">
                  <c:v>Percent</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F1E7-437F-BF57-1A0D878356F1}"/>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F1E7-437F-BF57-1A0D878356F1}"/>
              </c:ext>
            </c:extLst>
          </c:dPt>
          <c:dPt>
            <c:idx val="2"/>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5-F1E7-437F-BF57-1A0D878356F1}"/>
              </c:ext>
            </c:extLst>
          </c:dPt>
          <c:dPt>
            <c:idx val="3"/>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7-F1E7-437F-BF57-1A0D878356F1}"/>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9-F1E7-437F-BF57-1A0D878356F1}"/>
              </c:ext>
            </c:extLst>
          </c:dPt>
          <c:dPt>
            <c:idx val="5"/>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B-F1E7-437F-BF57-1A0D878356F1}"/>
              </c:ext>
            </c:extLst>
          </c:dPt>
          <c:dPt>
            <c:idx val="6"/>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D-F1E7-437F-BF57-1A0D878356F1}"/>
              </c:ext>
            </c:extLst>
          </c:dPt>
          <c:dPt>
            <c:idx val="7"/>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F-F1E7-437F-BF57-1A0D878356F1}"/>
              </c:ext>
            </c:extLst>
          </c:dPt>
          <c:dLbls>
            <c:dLbl>
              <c:idx val="0"/>
              <c:tx>
                <c:rich>
                  <a:bodyPr/>
                  <a:lstStyle/>
                  <a:p>
                    <a:fld id="{437D9801-0733-4D03-A490-FB0E8F99B9F6}" type="VALUE">
                      <a:rPr lang="en-US">
                        <a:solidFill>
                          <a:schemeClr val="accent6">
                            <a:lumMod val="75000"/>
                          </a:schemeClr>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1E7-437F-BF57-1A0D878356F1}"/>
                </c:ext>
              </c:extLst>
            </c:dLbl>
            <c:dLbl>
              <c:idx val="1"/>
              <c:tx>
                <c:rich>
                  <a:bodyPr/>
                  <a:lstStyle/>
                  <a:p>
                    <a:fld id="{5A6E4E9A-D28F-4877-9BC2-7730F2BB85CE}" type="VALUE">
                      <a:rPr lang="en-US">
                        <a:solidFill>
                          <a:schemeClr val="accent3">
                            <a:lumMod val="75000"/>
                          </a:schemeClr>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1E7-437F-BF57-1A0D878356F1}"/>
                </c:ext>
              </c:extLst>
            </c:dLbl>
            <c:dLbl>
              <c:idx val="2"/>
              <c:tx>
                <c:rich>
                  <a:bodyPr/>
                  <a:lstStyle/>
                  <a:p>
                    <a:fld id="{06DD9BBA-5824-4A2E-A7C4-1C1B60EA6DB6}"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1E7-437F-BF57-1A0D878356F1}"/>
                </c:ext>
              </c:extLst>
            </c:dLbl>
            <c:dLbl>
              <c:idx val="3"/>
              <c:tx>
                <c:rich>
                  <a:bodyPr/>
                  <a:lstStyle/>
                  <a:p>
                    <a:fld id="{37555A55-93B1-4AC5-9691-AB7CD0CD5445}"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1E7-437F-BF57-1A0D878356F1}"/>
                </c:ext>
              </c:extLst>
            </c:dLbl>
            <c:dLbl>
              <c:idx val="5"/>
              <c:tx>
                <c:rich>
                  <a:bodyPr/>
                  <a:lstStyle/>
                  <a:p>
                    <a:fld id="{264B9ED9-F5B0-4321-94CD-953496F77B87}" type="VALUE">
                      <a:rPr lang="en-US">
                        <a:solidFill>
                          <a:schemeClr val="accent2">
                            <a:lumMod val="50000"/>
                          </a:schemeClr>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1E7-437F-BF57-1A0D878356F1}"/>
                </c:ext>
              </c:extLst>
            </c:dLbl>
            <c:dLbl>
              <c:idx val="6"/>
              <c:tx>
                <c:rich>
                  <a:bodyPr/>
                  <a:lstStyle/>
                  <a:p>
                    <a:fld id="{B93B9BE2-BCCC-4F48-AA56-10173C5BF8FF}" type="VALUE">
                      <a:rPr lang="en-US">
                        <a:solidFill>
                          <a:schemeClr val="accent2">
                            <a:lumMod val="75000"/>
                          </a:schemeClr>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1E7-437F-BF57-1A0D878356F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 Chart'!$A$2:$A$9</c:f>
              <c:strCache>
                <c:ptCount val="8"/>
                <c:pt idx="0">
                  <c:v>Employed</c:v>
                </c:pt>
                <c:pt idx="1">
                  <c:v>Unemployed</c:v>
                </c:pt>
                <c:pt idx="2">
                  <c:v>Under 16</c:v>
                </c:pt>
                <c:pt idx="3">
                  <c:v>Retired</c:v>
                </c:pt>
                <c:pt idx="4">
                  <c:v>Disabled</c:v>
                </c:pt>
                <c:pt idx="5">
                  <c:v>Caring for family</c:v>
                </c:pt>
                <c:pt idx="6">
                  <c:v>School</c:v>
                </c:pt>
                <c:pt idx="7">
                  <c:v>Other</c:v>
                </c:pt>
              </c:strCache>
            </c:strRef>
          </c:cat>
          <c:val>
            <c:numRef>
              <c:f>'Pie Chart'!$C$2:$C$9</c:f>
              <c:numCache>
                <c:formatCode>0%</c:formatCode>
                <c:ptCount val="8"/>
                <c:pt idx="0">
                  <c:v>0.47899999999999998</c:v>
                </c:pt>
                <c:pt idx="1">
                  <c:v>1.4999999999999999E-2</c:v>
                </c:pt>
                <c:pt idx="2">
                  <c:v>0.19400000000000001</c:v>
                </c:pt>
                <c:pt idx="3">
                  <c:v>0.20200000000000001</c:v>
                </c:pt>
                <c:pt idx="4">
                  <c:v>3.6999999999999998E-2</c:v>
                </c:pt>
                <c:pt idx="5">
                  <c:v>2.1000000000000001E-2</c:v>
                </c:pt>
                <c:pt idx="6">
                  <c:v>1.9E-2</c:v>
                </c:pt>
                <c:pt idx="7">
                  <c:v>3.2000000000000001E-2</c:v>
                </c:pt>
              </c:numCache>
            </c:numRef>
          </c:val>
          <c:extLst>
            <c:ext xmlns:c16="http://schemas.microsoft.com/office/drawing/2014/chart" uri="{C3380CC4-5D6E-409C-BE32-E72D297353CC}">
              <c16:uniqueId val="{00000010-F1E7-437F-BF57-1A0D878356F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Sheet1!$R$1</c:f>
              <c:strCache>
                <c:ptCount val="1"/>
                <c:pt idx="0">
                  <c:v> U-1</c:v>
                </c:pt>
              </c:strCache>
            </c:strRef>
          </c:tx>
          <c:spPr>
            <a:ln w="28575" cap="rnd">
              <a:solidFill>
                <a:schemeClr val="accent1"/>
              </a:solidFill>
              <a:round/>
            </a:ln>
            <a:effectLst/>
          </c:spPr>
          <c:marker>
            <c:symbol val="none"/>
          </c:marker>
          <c:cat>
            <c:numRef>
              <c:f>Sheet1!$Q$2:$Q$82</c:f>
              <c:numCache>
                <c:formatCode>yyyy\-mm\-dd;@</c:formatCode>
                <c:ptCount val="81"/>
                <c:pt idx="0">
                  <c:v>37622</c:v>
                </c:pt>
                <c:pt idx="1">
                  <c:v>37712</c:v>
                </c:pt>
                <c:pt idx="2">
                  <c:v>37803</c:v>
                </c:pt>
                <c:pt idx="3">
                  <c:v>37895</c:v>
                </c:pt>
                <c:pt idx="4">
                  <c:v>37987</c:v>
                </c:pt>
                <c:pt idx="5">
                  <c:v>38078</c:v>
                </c:pt>
                <c:pt idx="6">
                  <c:v>38169</c:v>
                </c:pt>
                <c:pt idx="7">
                  <c:v>38261</c:v>
                </c:pt>
                <c:pt idx="8">
                  <c:v>38353</c:v>
                </c:pt>
                <c:pt idx="9">
                  <c:v>38443</c:v>
                </c:pt>
                <c:pt idx="10">
                  <c:v>38534</c:v>
                </c:pt>
                <c:pt idx="11">
                  <c:v>38626</c:v>
                </c:pt>
                <c:pt idx="12">
                  <c:v>38718</c:v>
                </c:pt>
                <c:pt idx="13">
                  <c:v>38808</c:v>
                </c:pt>
                <c:pt idx="14">
                  <c:v>38899</c:v>
                </c:pt>
                <c:pt idx="15">
                  <c:v>38991</c:v>
                </c:pt>
                <c:pt idx="16">
                  <c:v>39083</c:v>
                </c:pt>
                <c:pt idx="17">
                  <c:v>39173</c:v>
                </c:pt>
                <c:pt idx="18">
                  <c:v>39264</c:v>
                </c:pt>
                <c:pt idx="19">
                  <c:v>39356</c:v>
                </c:pt>
                <c:pt idx="20">
                  <c:v>39448</c:v>
                </c:pt>
                <c:pt idx="21">
                  <c:v>39539</c:v>
                </c:pt>
                <c:pt idx="22">
                  <c:v>39630</c:v>
                </c:pt>
                <c:pt idx="23">
                  <c:v>39722</c:v>
                </c:pt>
                <c:pt idx="24">
                  <c:v>39814</c:v>
                </c:pt>
                <c:pt idx="25">
                  <c:v>39904</c:v>
                </c:pt>
                <c:pt idx="26">
                  <c:v>39995</c:v>
                </c:pt>
                <c:pt idx="27">
                  <c:v>40087</c:v>
                </c:pt>
                <c:pt idx="28">
                  <c:v>40179</c:v>
                </c:pt>
                <c:pt idx="29">
                  <c:v>40269</c:v>
                </c:pt>
                <c:pt idx="30">
                  <c:v>40360</c:v>
                </c:pt>
                <c:pt idx="31">
                  <c:v>40452</c:v>
                </c:pt>
                <c:pt idx="32">
                  <c:v>40544</c:v>
                </c:pt>
                <c:pt idx="33">
                  <c:v>40634</c:v>
                </c:pt>
                <c:pt idx="34">
                  <c:v>40725</c:v>
                </c:pt>
                <c:pt idx="35">
                  <c:v>40817</c:v>
                </c:pt>
                <c:pt idx="36">
                  <c:v>40909</c:v>
                </c:pt>
                <c:pt idx="37">
                  <c:v>41000</c:v>
                </c:pt>
                <c:pt idx="38">
                  <c:v>41091</c:v>
                </c:pt>
                <c:pt idx="39">
                  <c:v>41183</c:v>
                </c:pt>
                <c:pt idx="40">
                  <c:v>41275</c:v>
                </c:pt>
                <c:pt idx="41">
                  <c:v>41365</c:v>
                </c:pt>
                <c:pt idx="42">
                  <c:v>41456</c:v>
                </c:pt>
                <c:pt idx="43">
                  <c:v>41548</c:v>
                </c:pt>
                <c:pt idx="44">
                  <c:v>41640</c:v>
                </c:pt>
                <c:pt idx="45">
                  <c:v>41730</c:v>
                </c:pt>
                <c:pt idx="46">
                  <c:v>41821</c:v>
                </c:pt>
                <c:pt idx="47">
                  <c:v>41913</c:v>
                </c:pt>
                <c:pt idx="48">
                  <c:v>42005</c:v>
                </c:pt>
                <c:pt idx="49">
                  <c:v>42095</c:v>
                </c:pt>
                <c:pt idx="50">
                  <c:v>42186</c:v>
                </c:pt>
                <c:pt idx="51">
                  <c:v>42278</c:v>
                </c:pt>
                <c:pt idx="52">
                  <c:v>42370</c:v>
                </c:pt>
                <c:pt idx="53">
                  <c:v>42461</c:v>
                </c:pt>
                <c:pt idx="54">
                  <c:v>42552</c:v>
                </c:pt>
                <c:pt idx="55">
                  <c:v>42644</c:v>
                </c:pt>
                <c:pt idx="56">
                  <c:v>42736</c:v>
                </c:pt>
                <c:pt idx="57">
                  <c:v>42826</c:v>
                </c:pt>
                <c:pt idx="58">
                  <c:v>42917</c:v>
                </c:pt>
                <c:pt idx="59">
                  <c:v>43009</c:v>
                </c:pt>
                <c:pt idx="60">
                  <c:v>43101</c:v>
                </c:pt>
                <c:pt idx="61">
                  <c:v>43191</c:v>
                </c:pt>
                <c:pt idx="62">
                  <c:v>43282</c:v>
                </c:pt>
                <c:pt idx="63">
                  <c:v>43374</c:v>
                </c:pt>
                <c:pt idx="64">
                  <c:v>43466</c:v>
                </c:pt>
                <c:pt idx="65">
                  <c:v>43556</c:v>
                </c:pt>
                <c:pt idx="66">
                  <c:v>43647</c:v>
                </c:pt>
                <c:pt idx="67">
                  <c:v>43739</c:v>
                </c:pt>
                <c:pt idx="68">
                  <c:v>43831</c:v>
                </c:pt>
                <c:pt idx="69">
                  <c:v>43922</c:v>
                </c:pt>
                <c:pt idx="70">
                  <c:v>44013</c:v>
                </c:pt>
                <c:pt idx="71">
                  <c:v>44105</c:v>
                </c:pt>
                <c:pt idx="72">
                  <c:v>44197</c:v>
                </c:pt>
                <c:pt idx="73">
                  <c:v>44287</c:v>
                </c:pt>
                <c:pt idx="74">
                  <c:v>44378</c:v>
                </c:pt>
                <c:pt idx="75">
                  <c:v>44470</c:v>
                </c:pt>
                <c:pt idx="76">
                  <c:v>44562</c:v>
                </c:pt>
                <c:pt idx="77">
                  <c:v>44652</c:v>
                </c:pt>
                <c:pt idx="78">
                  <c:v>44743</c:v>
                </c:pt>
                <c:pt idx="79">
                  <c:v>44835</c:v>
                </c:pt>
                <c:pt idx="80">
                  <c:v>44927</c:v>
                </c:pt>
              </c:numCache>
            </c:numRef>
          </c:cat>
          <c:val>
            <c:numRef>
              <c:f>Sheet1!$R$2:$R$82</c:f>
              <c:numCache>
                <c:formatCode>0.0</c:formatCode>
                <c:ptCount val="81"/>
                <c:pt idx="0">
                  <c:v>1.3</c:v>
                </c:pt>
                <c:pt idx="1">
                  <c:v>1.3</c:v>
                </c:pt>
                <c:pt idx="2">
                  <c:v>1.5</c:v>
                </c:pt>
                <c:pt idx="3">
                  <c:v>1.7</c:v>
                </c:pt>
                <c:pt idx="4">
                  <c:v>1.6</c:v>
                </c:pt>
                <c:pt idx="5">
                  <c:v>1.6</c:v>
                </c:pt>
                <c:pt idx="6">
                  <c:v>1.5</c:v>
                </c:pt>
                <c:pt idx="7">
                  <c:v>1.3</c:v>
                </c:pt>
                <c:pt idx="8">
                  <c:v>1.2</c:v>
                </c:pt>
                <c:pt idx="9">
                  <c:v>1.1000000000000001</c:v>
                </c:pt>
                <c:pt idx="10">
                  <c:v>1</c:v>
                </c:pt>
                <c:pt idx="11">
                  <c:v>1</c:v>
                </c:pt>
                <c:pt idx="12">
                  <c:v>0.9</c:v>
                </c:pt>
                <c:pt idx="13">
                  <c:v>0.7</c:v>
                </c:pt>
                <c:pt idx="14">
                  <c:v>0.6</c:v>
                </c:pt>
                <c:pt idx="15">
                  <c:v>0.8</c:v>
                </c:pt>
                <c:pt idx="16">
                  <c:v>0.9</c:v>
                </c:pt>
                <c:pt idx="17">
                  <c:v>1.1000000000000001</c:v>
                </c:pt>
                <c:pt idx="18">
                  <c:v>1.2</c:v>
                </c:pt>
                <c:pt idx="19">
                  <c:v>1.1000000000000001</c:v>
                </c:pt>
                <c:pt idx="20">
                  <c:v>1.2</c:v>
                </c:pt>
                <c:pt idx="21">
                  <c:v>1.7</c:v>
                </c:pt>
                <c:pt idx="22">
                  <c:v>2.1</c:v>
                </c:pt>
                <c:pt idx="23">
                  <c:v>2.6</c:v>
                </c:pt>
                <c:pt idx="24">
                  <c:v>2.9</c:v>
                </c:pt>
                <c:pt idx="25">
                  <c:v>3.1</c:v>
                </c:pt>
                <c:pt idx="26">
                  <c:v>3.3</c:v>
                </c:pt>
                <c:pt idx="27">
                  <c:v>3.4</c:v>
                </c:pt>
                <c:pt idx="28">
                  <c:v>3.4</c:v>
                </c:pt>
                <c:pt idx="29">
                  <c:v>3.2</c:v>
                </c:pt>
                <c:pt idx="30">
                  <c:v>3.4</c:v>
                </c:pt>
                <c:pt idx="31">
                  <c:v>3.3</c:v>
                </c:pt>
                <c:pt idx="32">
                  <c:v>3.1</c:v>
                </c:pt>
                <c:pt idx="33">
                  <c:v>2.9</c:v>
                </c:pt>
                <c:pt idx="34">
                  <c:v>2.8</c:v>
                </c:pt>
                <c:pt idx="35">
                  <c:v>2.5</c:v>
                </c:pt>
                <c:pt idx="36">
                  <c:v>2.6</c:v>
                </c:pt>
                <c:pt idx="37">
                  <c:v>2.4</c:v>
                </c:pt>
                <c:pt idx="38">
                  <c:v>2</c:v>
                </c:pt>
                <c:pt idx="39">
                  <c:v>2</c:v>
                </c:pt>
                <c:pt idx="40">
                  <c:v>1.9</c:v>
                </c:pt>
                <c:pt idx="41">
                  <c:v>2</c:v>
                </c:pt>
                <c:pt idx="42">
                  <c:v>1.9</c:v>
                </c:pt>
                <c:pt idx="43">
                  <c:v>1.8</c:v>
                </c:pt>
                <c:pt idx="44">
                  <c:v>1.5</c:v>
                </c:pt>
                <c:pt idx="45">
                  <c:v>1.4</c:v>
                </c:pt>
                <c:pt idx="46">
                  <c:v>1.4</c:v>
                </c:pt>
                <c:pt idx="47">
                  <c:v>1.3</c:v>
                </c:pt>
                <c:pt idx="48">
                  <c:v>1.4</c:v>
                </c:pt>
                <c:pt idx="49">
                  <c:v>1.6</c:v>
                </c:pt>
                <c:pt idx="50">
                  <c:v>1.5</c:v>
                </c:pt>
                <c:pt idx="51">
                  <c:v>1.5</c:v>
                </c:pt>
                <c:pt idx="52">
                  <c:v>1.4</c:v>
                </c:pt>
                <c:pt idx="53">
                  <c:v>1.2</c:v>
                </c:pt>
                <c:pt idx="54">
                  <c:v>1.3</c:v>
                </c:pt>
                <c:pt idx="55">
                  <c:v>1.2</c:v>
                </c:pt>
                <c:pt idx="56">
                  <c:v>1.3</c:v>
                </c:pt>
                <c:pt idx="57">
                  <c:v>1.3</c:v>
                </c:pt>
                <c:pt idx="58">
                  <c:v>1.1000000000000001</c:v>
                </c:pt>
                <c:pt idx="59">
                  <c:v>1.2</c:v>
                </c:pt>
                <c:pt idx="60">
                  <c:v>1.1000000000000001</c:v>
                </c:pt>
                <c:pt idx="61">
                  <c:v>1.1000000000000001</c:v>
                </c:pt>
                <c:pt idx="62">
                  <c:v>1.1000000000000001</c:v>
                </c:pt>
                <c:pt idx="63">
                  <c:v>0.9</c:v>
                </c:pt>
                <c:pt idx="64">
                  <c:v>0.9</c:v>
                </c:pt>
                <c:pt idx="65">
                  <c:v>0.9</c:v>
                </c:pt>
                <c:pt idx="66">
                  <c:v>1</c:v>
                </c:pt>
                <c:pt idx="67">
                  <c:v>1.4</c:v>
                </c:pt>
                <c:pt idx="68">
                  <c:v>1.6</c:v>
                </c:pt>
                <c:pt idx="69">
                  <c:v>1.9</c:v>
                </c:pt>
                <c:pt idx="70">
                  <c:v>1.9</c:v>
                </c:pt>
                <c:pt idx="71">
                  <c:v>1.5</c:v>
                </c:pt>
                <c:pt idx="72">
                  <c:v>1.2</c:v>
                </c:pt>
                <c:pt idx="73">
                  <c:v>0.8</c:v>
                </c:pt>
                <c:pt idx="74">
                  <c:v>0.7</c:v>
                </c:pt>
                <c:pt idx="75">
                  <c:v>0.7</c:v>
                </c:pt>
                <c:pt idx="76">
                  <c:v>0.5</c:v>
                </c:pt>
                <c:pt idx="77">
                  <c:v>0.5</c:v>
                </c:pt>
                <c:pt idx="78">
                  <c:v>0.5</c:v>
                </c:pt>
                <c:pt idx="79">
                  <c:v>0.5</c:v>
                </c:pt>
                <c:pt idx="80">
                  <c:v>0.7</c:v>
                </c:pt>
              </c:numCache>
            </c:numRef>
          </c:val>
          <c:smooth val="0"/>
          <c:extLst>
            <c:ext xmlns:c16="http://schemas.microsoft.com/office/drawing/2014/chart" uri="{C3380CC4-5D6E-409C-BE32-E72D297353CC}">
              <c16:uniqueId val="{00000000-8441-4F4F-9B9A-C5B8B7E5E751}"/>
            </c:ext>
          </c:extLst>
        </c:ser>
        <c:ser>
          <c:idx val="1"/>
          <c:order val="1"/>
          <c:tx>
            <c:strRef>
              <c:f>Sheet1!$S$1</c:f>
              <c:strCache>
                <c:ptCount val="1"/>
                <c:pt idx="0">
                  <c:v> U-2</c:v>
                </c:pt>
              </c:strCache>
            </c:strRef>
          </c:tx>
          <c:spPr>
            <a:ln w="28575" cap="rnd">
              <a:solidFill>
                <a:schemeClr val="accent2"/>
              </a:solidFill>
              <a:round/>
            </a:ln>
            <a:effectLst/>
          </c:spPr>
          <c:marker>
            <c:symbol val="none"/>
          </c:marker>
          <c:cat>
            <c:numRef>
              <c:f>Sheet1!$Q$2:$Q$82</c:f>
              <c:numCache>
                <c:formatCode>yyyy\-mm\-dd;@</c:formatCode>
                <c:ptCount val="81"/>
                <c:pt idx="0">
                  <c:v>37622</c:v>
                </c:pt>
                <c:pt idx="1">
                  <c:v>37712</c:v>
                </c:pt>
                <c:pt idx="2">
                  <c:v>37803</c:v>
                </c:pt>
                <c:pt idx="3">
                  <c:v>37895</c:v>
                </c:pt>
                <c:pt idx="4">
                  <c:v>37987</c:v>
                </c:pt>
                <c:pt idx="5">
                  <c:v>38078</c:v>
                </c:pt>
                <c:pt idx="6">
                  <c:v>38169</c:v>
                </c:pt>
                <c:pt idx="7">
                  <c:v>38261</c:v>
                </c:pt>
                <c:pt idx="8">
                  <c:v>38353</c:v>
                </c:pt>
                <c:pt idx="9">
                  <c:v>38443</c:v>
                </c:pt>
                <c:pt idx="10">
                  <c:v>38534</c:v>
                </c:pt>
                <c:pt idx="11">
                  <c:v>38626</c:v>
                </c:pt>
                <c:pt idx="12">
                  <c:v>38718</c:v>
                </c:pt>
                <c:pt idx="13">
                  <c:v>38808</c:v>
                </c:pt>
                <c:pt idx="14">
                  <c:v>38899</c:v>
                </c:pt>
                <c:pt idx="15">
                  <c:v>38991</c:v>
                </c:pt>
                <c:pt idx="16">
                  <c:v>39083</c:v>
                </c:pt>
                <c:pt idx="17">
                  <c:v>39173</c:v>
                </c:pt>
                <c:pt idx="18">
                  <c:v>39264</c:v>
                </c:pt>
                <c:pt idx="19">
                  <c:v>39356</c:v>
                </c:pt>
                <c:pt idx="20">
                  <c:v>39448</c:v>
                </c:pt>
                <c:pt idx="21">
                  <c:v>39539</c:v>
                </c:pt>
                <c:pt idx="22">
                  <c:v>39630</c:v>
                </c:pt>
                <c:pt idx="23">
                  <c:v>39722</c:v>
                </c:pt>
                <c:pt idx="24">
                  <c:v>39814</c:v>
                </c:pt>
                <c:pt idx="25">
                  <c:v>39904</c:v>
                </c:pt>
                <c:pt idx="26">
                  <c:v>39995</c:v>
                </c:pt>
                <c:pt idx="27">
                  <c:v>40087</c:v>
                </c:pt>
                <c:pt idx="28">
                  <c:v>40179</c:v>
                </c:pt>
                <c:pt idx="29">
                  <c:v>40269</c:v>
                </c:pt>
                <c:pt idx="30">
                  <c:v>40360</c:v>
                </c:pt>
                <c:pt idx="31">
                  <c:v>40452</c:v>
                </c:pt>
                <c:pt idx="32">
                  <c:v>40544</c:v>
                </c:pt>
                <c:pt idx="33">
                  <c:v>40634</c:v>
                </c:pt>
                <c:pt idx="34">
                  <c:v>40725</c:v>
                </c:pt>
                <c:pt idx="35">
                  <c:v>40817</c:v>
                </c:pt>
                <c:pt idx="36">
                  <c:v>40909</c:v>
                </c:pt>
                <c:pt idx="37">
                  <c:v>41000</c:v>
                </c:pt>
                <c:pt idx="38">
                  <c:v>41091</c:v>
                </c:pt>
                <c:pt idx="39">
                  <c:v>41183</c:v>
                </c:pt>
                <c:pt idx="40">
                  <c:v>41275</c:v>
                </c:pt>
                <c:pt idx="41">
                  <c:v>41365</c:v>
                </c:pt>
                <c:pt idx="42">
                  <c:v>41456</c:v>
                </c:pt>
                <c:pt idx="43">
                  <c:v>41548</c:v>
                </c:pt>
                <c:pt idx="44">
                  <c:v>41640</c:v>
                </c:pt>
                <c:pt idx="45">
                  <c:v>41730</c:v>
                </c:pt>
                <c:pt idx="46">
                  <c:v>41821</c:v>
                </c:pt>
                <c:pt idx="47">
                  <c:v>41913</c:v>
                </c:pt>
                <c:pt idx="48">
                  <c:v>42005</c:v>
                </c:pt>
                <c:pt idx="49">
                  <c:v>42095</c:v>
                </c:pt>
                <c:pt idx="50">
                  <c:v>42186</c:v>
                </c:pt>
                <c:pt idx="51">
                  <c:v>42278</c:v>
                </c:pt>
                <c:pt idx="52">
                  <c:v>42370</c:v>
                </c:pt>
                <c:pt idx="53">
                  <c:v>42461</c:v>
                </c:pt>
                <c:pt idx="54">
                  <c:v>42552</c:v>
                </c:pt>
                <c:pt idx="55">
                  <c:v>42644</c:v>
                </c:pt>
                <c:pt idx="56">
                  <c:v>42736</c:v>
                </c:pt>
                <c:pt idx="57">
                  <c:v>42826</c:v>
                </c:pt>
                <c:pt idx="58">
                  <c:v>42917</c:v>
                </c:pt>
                <c:pt idx="59">
                  <c:v>43009</c:v>
                </c:pt>
                <c:pt idx="60">
                  <c:v>43101</c:v>
                </c:pt>
                <c:pt idx="61">
                  <c:v>43191</c:v>
                </c:pt>
                <c:pt idx="62">
                  <c:v>43282</c:v>
                </c:pt>
                <c:pt idx="63">
                  <c:v>43374</c:v>
                </c:pt>
                <c:pt idx="64">
                  <c:v>43466</c:v>
                </c:pt>
                <c:pt idx="65">
                  <c:v>43556</c:v>
                </c:pt>
                <c:pt idx="66">
                  <c:v>43647</c:v>
                </c:pt>
                <c:pt idx="67">
                  <c:v>43739</c:v>
                </c:pt>
                <c:pt idx="68">
                  <c:v>43831</c:v>
                </c:pt>
                <c:pt idx="69">
                  <c:v>43922</c:v>
                </c:pt>
                <c:pt idx="70">
                  <c:v>44013</c:v>
                </c:pt>
                <c:pt idx="71">
                  <c:v>44105</c:v>
                </c:pt>
                <c:pt idx="72">
                  <c:v>44197</c:v>
                </c:pt>
                <c:pt idx="73">
                  <c:v>44287</c:v>
                </c:pt>
                <c:pt idx="74">
                  <c:v>44378</c:v>
                </c:pt>
                <c:pt idx="75">
                  <c:v>44470</c:v>
                </c:pt>
                <c:pt idx="76">
                  <c:v>44562</c:v>
                </c:pt>
                <c:pt idx="77">
                  <c:v>44652</c:v>
                </c:pt>
                <c:pt idx="78">
                  <c:v>44743</c:v>
                </c:pt>
                <c:pt idx="79">
                  <c:v>44835</c:v>
                </c:pt>
                <c:pt idx="80">
                  <c:v>44927</c:v>
                </c:pt>
              </c:numCache>
            </c:numRef>
          </c:cat>
          <c:val>
            <c:numRef>
              <c:f>Sheet1!$S$2:$S$82</c:f>
              <c:numCache>
                <c:formatCode>0.0</c:formatCode>
                <c:ptCount val="81"/>
                <c:pt idx="0">
                  <c:v>2.2000000000000002</c:v>
                </c:pt>
                <c:pt idx="1">
                  <c:v>2.2999999999999998</c:v>
                </c:pt>
                <c:pt idx="2">
                  <c:v>2.6</c:v>
                </c:pt>
                <c:pt idx="3">
                  <c:v>2.6</c:v>
                </c:pt>
                <c:pt idx="4">
                  <c:v>2.4</c:v>
                </c:pt>
                <c:pt idx="5">
                  <c:v>2.4</c:v>
                </c:pt>
                <c:pt idx="6">
                  <c:v>2.2000000000000002</c:v>
                </c:pt>
                <c:pt idx="7">
                  <c:v>2</c:v>
                </c:pt>
                <c:pt idx="8">
                  <c:v>2</c:v>
                </c:pt>
                <c:pt idx="9">
                  <c:v>1.7</c:v>
                </c:pt>
                <c:pt idx="10">
                  <c:v>1.8</c:v>
                </c:pt>
                <c:pt idx="11">
                  <c:v>1.7</c:v>
                </c:pt>
                <c:pt idx="12">
                  <c:v>1.7</c:v>
                </c:pt>
                <c:pt idx="13">
                  <c:v>1.6</c:v>
                </c:pt>
                <c:pt idx="14">
                  <c:v>1.7</c:v>
                </c:pt>
                <c:pt idx="15">
                  <c:v>1.8</c:v>
                </c:pt>
                <c:pt idx="16">
                  <c:v>1.9</c:v>
                </c:pt>
                <c:pt idx="17">
                  <c:v>2.1</c:v>
                </c:pt>
                <c:pt idx="18">
                  <c:v>2.2000000000000002</c:v>
                </c:pt>
                <c:pt idx="19">
                  <c:v>2.2000000000000002</c:v>
                </c:pt>
                <c:pt idx="20">
                  <c:v>2.6</c:v>
                </c:pt>
                <c:pt idx="21">
                  <c:v>3.8</c:v>
                </c:pt>
                <c:pt idx="22">
                  <c:v>4.4000000000000004</c:v>
                </c:pt>
                <c:pt idx="23">
                  <c:v>4.9000000000000004</c:v>
                </c:pt>
                <c:pt idx="24">
                  <c:v>4.9000000000000004</c:v>
                </c:pt>
                <c:pt idx="25">
                  <c:v>4.7</c:v>
                </c:pt>
                <c:pt idx="26">
                  <c:v>4.9000000000000004</c:v>
                </c:pt>
                <c:pt idx="27">
                  <c:v>4.9000000000000004</c:v>
                </c:pt>
                <c:pt idx="28">
                  <c:v>5</c:v>
                </c:pt>
                <c:pt idx="29">
                  <c:v>4.9000000000000004</c:v>
                </c:pt>
                <c:pt idx="30">
                  <c:v>4.8</c:v>
                </c:pt>
                <c:pt idx="31">
                  <c:v>4.8</c:v>
                </c:pt>
                <c:pt idx="32">
                  <c:v>4.5999999999999996</c:v>
                </c:pt>
                <c:pt idx="33">
                  <c:v>4.0999999999999996</c:v>
                </c:pt>
                <c:pt idx="34">
                  <c:v>3.6</c:v>
                </c:pt>
                <c:pt idx="35">
                  <c:v>3.3</c:v>
                </c:pt>
                <c:pt idx="36">
                  <c:v>3.1</c:v>
                </c:pt>
                <c:pt idx="37">
                  <c:v>3</c:v>
                </c:pt>
                <c:pt idx="38">
                  <c:v>2.9</c:v>
                </c:pt>
                <c:pt idx="39">
                  <c:v>2.9</c:v>
                </c:pt>
                <c:pt idx="40">
                  <c:v>2.9</c:v>
                </c:pt>
                <c:pt idx="41">
                  <c:v>2.8</c:v>
                </c:pt>
                <c:pt idx="42">
                  <c:v>2.7</c:v>
                </c:pt>
                <c:pt idx="43">
                  <c:v>2.7</c:v>
                </c:pt>
                <c:pt idx="44">
                  <c:v>2.6</c:v>
                </c:pt>
                <c:pt idx="45">
                  <c:v>2.6</c:v>
                </c:pt>
                <c:pt idx="46">
                  <c:v>2.6</c:v>
                </c:pt>
                <c:pt idx="47">
                  <c:v>2.5</c:v>
                </c:pt>
                <c:pt idx="48">
                  <c:v>2.2999999999999998</c:v>
                </c:pt>
                <c:pt idx="49">
                  <c:v>2.2999999999999998</c:v>
                </c:pt>
                <c:pt idx="50">
                  <c:v>2.2999999999999998</c:v>
                </c:pt>
                <c:pt idx="51">
                  <c:v>2.2000000000000002</c:v>
                </c:pt>
                <c:pt idx="52">
                  <c:v>2.2000000000000002</c:v>
                </c:pt>
                <c:pt idx="53">
                  <c:v>2</c:v>
                </c:pt>
                <c:pt idx="54">
                  <c:v>2.1</c:v>
                </c:pt>
                <c:pt idx="55">
                  <c:v>1.9</c:v>
                </c:pt>
                <c:pt idx="56">
                  <c:v>1.9</c:v>
                </c:pt>
                <c:pt idx="57">
                  <c:v>2</c:v>
                </c:pt>
                <c:pt idx="58">
                  <c:v>1.8</c:v>
                </c:pt>
                <c:pt idx="59">
                  <c:v>2</c:v>
                </c:pt>
                <c:pt idx="60">
                  <c:v>1.9</c:v>
                </c:pt>
                <c:pt idx="61">
                  <c:v>1.8</c:v>
                </c:pt>
                <c:pt idx="62">
                  <c:v>1.8</c:v>
                </c:pt>
                <c:pt idx="63">
                  <c:v>1.7</c:v>
                </c:pt>
                <c:pt idx="64">
                  <c:v>1.7</c:v>
                </c:pt>
                <c:pt idx="65">
                  <c:v>1.6</c:v>
                </c:pt>
                <c:pt idx="66">
                  <c:v>3.3</c:v>
                </c:pt>
                <c:pt idx="67">
                  <c:v>3.7</c:v>
                </c:pt>
                <c:pt idx="68">
                  <c:v>4</c:v>
                </c:pt>
                <c:pt idx="69">
                  <c:v>4.0999999999999996</c:v>
                </c:pt>
                <c:pt idx="70">
                  <c:v>2.6</c:v>
                </c:pt>
                <c:pt idx="71">
                  <c:v>2.1</c:v>
                </c:pt>
                <c:pt idx="72">
                  <c:v>1.7</c:v>
                </c:pt>
                <c:pt idx="73">
                  <c:v>1.4</c:v>
                </c:pt>
                <c:pt idx="74">
                  <c:v>1.4</c:v>
                </c:pt>
                <c:pt idx="75">
                  <c:v>1.3</c:v>
                </c:pt>
                <c:pt idx="76">
                  <c:v>1.2</c:v>
                </c:pt>
                <c:pt idx="77">
                  <c:v>1.3</c:v>
                </c:pt>
                <c:pt idx="78">
                  <c:v>1.2</c:v>
                </c:pt>
                <c:pt idx="79">
                  <c:v>1.2</c:v>
                </c:pt>
                <c:pt idx="80">
                  <c:v>1.4</c:v>
                </c:pt>
              </c:numCache>
            </c:numRef>
          </c:val>
          <c:smooth val="0"/>
          <c:extLst>
            <c:ext xmlns:c16="http://schemas.microsoft.com/office/drawing/2014/chart" uri="{C3380CC4-5D6E-409C-BE32-E72D297353CC}">
              <c16:uniqueId val="{00000001-8441-4F4F-9B9A-C5B8B7E5E751}"/>
            </c:ext>
          </c:extLst>
        </c:ser>
        <c:ser>
          <c:idx val="2"/>
          <c:order val="2"/>
          <c:tx>
            <c:strRef>
              <c:f>Sheet1!$T$1</c:f>
              <c:strCache>
                <c:ptCount val="1"/>
                <c:pt idx="0">
                  <c:v> U-3</c:v>
                </c:pt>
              </c:strCache>
            </c:strRef>
          </c:tx>
          <c:spPr>
            <a:ln w="57150" cap="rnd">
              <a:solidFill>
                <a:schemeClr val="accent3"/>
              </a:solidFill>
              <a:round/>
            </a:ln>
            <a:effectLst/>
          </c:spPr>
          <c:marker>
            <c:symbol val="none"/>
          </c:marker>
          <c:cat>
            <c:numRef>
              <c:f>Sheet1!$Q$2:$Q$82</c:f>
              <c:numCache>
                <c:formatCode>yyyy\-mm\-dd;@</c:formatCode>
                <c:ptCount val="81"/>
                <c:pt idx="0">
                  <c:v>37622</c:v>
                </c:pt>
                <c:pt idx="1">
                  <c:v>37712</c:v>
                </c:pt>
                <c:pt idx="2">
                  <c:v>37803</c:v>
                </c:pt>
                <c:pt idx="3">
                  <c:v>37895</c:v>
                </c:pt>
                <c:pt idx="4">
                  <c:v>37987</c:v>
                </c:pt>
                <c:pt idx="5">
                  <c:v>38078</c:v>
                </c:pt>
                <c:pt idx="6">
                  <c:v>38169</c:v>
                </c:pt>
                <c:pt idx="7">
                  <c:v>38261</c:v>
                </c:pt>
                <c:pt idx="8">
                  <c:v>38353</c:v>
                </c:pt>
                <c:pt idx="9">
                  <c:v>38443</c:v>
                </c:pt>
                <c:pt idx="10">
                  <c:v>38534</c:v>
                </c:pt>
                <c:pt idx="11">
                  <c:v>38626</c:v>
                </c:pt>
                <c:pt idx="12">
                  <c:v>38718</c:v>
                </c:pt>
                <c:pt idx="13">
                  <c:v>38808</c:v>
                </c:pt>
                <c:pt idx="14">
                  <c:v>38899</c:v>
                </c:pt>
                <c:pt idx="15">
                  <c:v>38991</c:v>
                </c:pt>
                <c:pt idx="16">
                  <c:v>39083</c:v>
                </c:pt>
                <c:pt idx="17">
                  <c:v>39173</c:v>
                </c:pt>
                <c:pt idx="18">
                  <c:v>39264</c:v>
                </c:pt>
                <c:pt idx="19">
                  <c:v>39356</c:v>
                </c:pt>
                <c:pt idx="20">
                  <c:v>39448</c:v>
                </c:pt>
                <c:pt idx="21">
                  <c:v>39539</c:v>
                </c:pt>
                <c:pt idx="22">
                  <c:v>39630</c:v>
                </c:pt>
                <c:pt idx="23">
                  <c:v>39722</c:v>
                </c:pt>
                <c:pt idx="24">
                  <c:v>39814</c:v>
                </c:pt>
                <c:pt idx="25">
                  <c:v>39904</c:v>
                </c:pt>
                <c:pt idx="26">
                  <c:v>39995</c:v>
                </c:pt>
                <c:pt idx="27">
                  <c:v>40087</c:v>
                </c:pt>
                <c:pt idx="28">
                  <c:v>40179</c:v>
                </c:pt>
                <c:pt idx="29">
                  <c:v>40269</c:v>
                </c:pt>
                <c:pt idx="30">
                  <c:v>40360</c:v>
                </c:pt>
                <c:pt idx="31">
                  <c:v>40452</c:v>
                </c:pt>
                <c:pt idx="32">
                  <c:v>40544</c:v>
                </c:pt>
                <c:pt idx="33">
                  <c:v>40634</c:v>
                </c:pt>
                <c:pt idx="34">
                  <c:v>40725</c:v>
                </c:pt>
                <c:pt idx="35">
                  <c:v>40817</c:v>
                </c:pt>
                <c:pt idx="36">
                  <c:v>40909</c:v>
                </c:pt>
                <c:pt idx="37">
                  <c:v>41000</c:v>
                </c:pt>
                <c:pt idx="38">
                  <c:v>41091</c:v>
                </c:pt>
                <c:pt idx="39">
                  <c:v>41183</c:v>
                </c:pt>
                <c:pt idx="40">
                  <c:v>41275</c:v>
                </c:pt>
                <c:pt idx="41">
                  <c:v>41365</c:v>
                </c:pt>
                <c:pt idx="42">
                  <c:v>41456</c:v>
                </c:pt>
                <c:pt idx="43">
                  <c:v>41548</c:v>
                </c:pt>
                <c:pt idx="44">
                  <c:v>41640</c:v>
                </c:pt>
                <c:pt idx="45">
                  <c:v>41730</c:v>
                </c:pt>
                <c:pt idx="46">
                  <c:v>41821</c:v>
                </c:pt>
                <c:pt idx="47">
                  <c:v>41913</c:v>
                </c:pt>
                <c:pt idx="48">
                  <c:v>42005</c:v>
                </c:pt>
                <c:pt idx="49">
                  <c:v>42095</c:v>
                </c:pt>
                <c:pt idx="50">
                  <c:v>42186</c:v>
                </c:pt>
                <c:pt idx="51">
                  <c:v>42278</c:v>
                </c:pt>
                <c:pt idx="52">
                  <c:v>42370</c:v>
                </c:pt>
                <c:pt idx="53">
                  <c:v>42461</c:v>
                </c:pt>
                <c:pt idx="54">
                  <c:v>42552</c:v>
                </c:pt>
                <c:pt idx="55">
                  <c:v>42644</c:v>
                </c:pt>
                <c:pt idx="56">
                  <c:v>42736</c:v>
                </c:pt>
                <c:pt idx="57">
                  <c:v>42826</c:v>
                </c:pt>
                <c:pt idx="58">
                  <c:v>42917</c:v>
                </c:pt>
                <c:pt idx="59">
                  <c:v>43009</c:v>
                </c:pt>
                <c:pt idx="60">
                  <c:v>43101</c:v>
                </c:pt>
                <c:pt idx="61">
                  <c:v>43191</c:v>
                </c:pt>
                <c:pt idx="62">
                  <c:v>43282</c:v>
                </c:pt>
                <c:pt idx="63">
                  <c:v>43374</c:v>
                </c:pt>
                <c:pt idx="64">
                  <c:v>43466</c:v>
                </c:pt>
                <c:pt idx="65">
                  <c:v>43556</c:v>
                </c:pt>
                <c:pt idx="66">
                  <c:v>43647</c:v>
                </c:pt>
                <c:pt idx="67">
                  <c:v>43739</c:v>
                </c:pt>
                <c:pt idx="68">
                  <c:v>43831</c:v>
                </c:pt>
                <c:pt idx="69">
                  <c:v>43922</c:v>
                </c:pt>
                <c:pt idx="70">
                  <c:v>44013</c:v>
                </c:pt>
                <c:pt idx="71">
                  <c:v>44105</c:v>
                </c:pt>
                <c:pt idx="72">
                  <c:v>44197</c:v>
                </c:pt>
                <c:pt idx="73">
                  <c:v>44287</c:v>
                </c:pt>
                <c:pt idx="74">
                  <c:v>44378</c:v>
                </c:pt>
                <c:pt idx="75">
                  <c:v>44470</c:v>
                </c:pt>
                <c:pt idx="76">
                  <c:v>44562</c:v>
                </c:pt>
                <c:pt idx="77">
                  <c:v>44652</c:v>
                </c:pt>
                <c:pt idx="78">
                  <c:v>44743</c:v>
                </c:pt>
                <c:pt idx="79">
                  <c:v>44835</c:v>
                </c:pt>
                <c:pt idx="80">
                  <c:v>44927</c:v>
                </c:pt>
              </c:numCache>
            </c:numRef>
          </c:cat>
          <c:val>
            <c:numRef>
              <c:f>Sheet1!$T$2:$T$82</c:f>
              <c:numCache>
                <c:formatCode>0.0</c:formatCode>
                <c:ptCount val="81"/>
                <c:pt idx="0">
                  <c:v>4.7</c:v>
                </c:pt>
                <c:pt idx="1">
                  <c:v>4.8</c:v>
                </c:pt>
                <c:pt idx="2">
                  <c:v>5.0999999999999996</c:v>
                </c:pt>
                <c:pt idx="3">
                  <c:v>5.0999999999999996</c:v>
                </c:pt>
                <c:pt idx="4">
                  <c:v>4.9000000000000004</c:v>
                </c:pt>
                <c:pt idx="5">
                  <c:v>5</c:v>
                </c:pt>
                <c:pt idx="6">
                  <c:v>4.7</c:v>
                </c:pt>
                <c:pt idx="7">
                  <c:v>4.5</c:v>
                </c:pt>
                <c:pt idx="8">
                  <c:v>4.4000000000000004</c:v>
                </c:pt>
                <c:pt idx="9">
                  <c:v>4.0999999999999996</c:v>
                </c:pt>
                <c:pt idx="10">
                  <c:v>4</c:v>
                </c:pt>
                <c:pt idx="11">
                  <c:v>3.8</c:v>
                </c:pt>
                <c:pt idx="12">
                  <c:v>3.6</c:v>
                </c:pt>
                <c:pt idx="13">
                  <c:v>3.2</c:v>
                </c:pt>
                <c:pt idx="14">
                  <c:v>3</c:v>
                </c:pt>
                <c:pt idx="15">
                  <c:v>3.2</c:v>
                </c:pt>
                <c:pt idx="16">
                  <c:v>3.6</c:v>
                </c:pt>
                <c:pt idx="17">
                  <c:v>4.0999999999999996</c:v>
                </c:pt>
                <c:pt idx="18">
                  <c:v>4.5</c:v>
                </c:pt>
                <c:pt idx="19">
                  <c:v>4.5999999999999996</c:v>
                </c:pt>
                <c:pt idx="20">
                  <c:v>5.2</c:v>
                </c:pt>
                <c:pt idx="21">
                  <c:v>6.2</c:v>
                </c:pt>
                <c:pt idx="22">
                  <c:v>6.5</c:v>
                </c:pt>
                <c:pt idx="23">
                  <c:v>7</c:v>
                </c:pt>
                <c:pt idx="24">
                  <c:v>7.1</c:v>
                </c:pt>
                <c:pt idx="25">
                  <c:v>7.2</c:v>
                </c:pt>
                <c:pt idx="26">
                  <c:v>7.6</c:v>
                </c:pt>
                <c:pt idx="27">
                  <c:v>7.6</c:v>
                </c:pt>
                <c:pt idx="28">
                  <c:v>7.7</c:v>
                </c:pt>
                <c:pt idx="29">
                  <c:v>7.4</c:v>
                </c:pt>
                <c:pt idx="30">
                  <c:v>7.5</c:v>
                </c:pt>
                <c:pt idx="31">
                  <c:v>7.6</c:v>
                </c:pt>
                <c:pt idx="32">
                  <c:v>7.3</c:v>
                </c:pt>
                <c:pt idx="33">
                  <c:v>6.9</c:v>
                </c:pt>
                <c:pt idx="34">
                  <c:v>6.5</c:v>
                </c:pt>
                <c:pt idx="35">
                  <c:v>6.1</c:v>
                </c:pt>
                <c:pt idx="36">
                  <c:v>6.1</c:v>
                </c:pt>
                <c:pt idx="37">
                  <c:v>6</c:v>
                </c:pt>
                <c:pt idx="38">
                  <c:v>5.5</c:v>
                </c:pt>
                <c:pt idx="39">
                  <c:v>5.4</c:v>
                </c:pt>
                <c:pt idx="40">
                  <c:v>5.5</c:v>
                </c:pt>
                <c:pt idx="41">
                  <c:v>5.4</c:v>
                </c:pt>
                <c:pt idx="42">
                  <c:v>5.0999999999999996</c:v>
                </c:pt>
                <c:pt idx="43">
                  <c:v>5.0999999999999996</c:v>
                </c:pt>
                <c:pt idx="44">
                  <c:v>4.5999999999999996</c:v>
                </c:pt>
                <c:pt idx="45">
                  <c:v>4.3</c:v>
                </c:pt>
                <c:pt idx="46">
                  <c:v>4.3</c:v>
                </c:pt>
                <c:pt idx="47">
                  <c:v>4</c:v>
                </c:pt>
                <c:pt idx="48">
                  <c:v>4.0999999999999996</c:v>
                </c:pt>
                <c:pt idx="49">
                  <c:v>4.2</c:v>
                </c:pt>
                <c:pt idx="50">
                  <c:v>4.3</c:v>
                </c:pt>
                <c:pt idx="51">
                  <c:v>4.3</c:v>
                </c:pt>
                <c:pt idx="52">
                  <c:v>4.2</c:v>
                </c:pt>
                <c:pt idx="53">
                  <c:v>4</c:v>
                </c:pt>
                <c:pt idx="54">
                  <c:v>4</c:v>
                </c:pt>
                <c:pt idx="55">
                  <c:v>4</c:v>
                </c:pt>
                <c:pt idx="56">
                  <c:v>4</c:v>
                </c:pt>
                <c:pt idx="57">
                  <c:v>4.0999999999999996</c:v>
                </c:pt>
                <c:pt idx="58">
                  <c:v>3.9</c:v>
                </c:pt>
                <c:pt idx="59">
                  <c:v>3.8</c:v>
                </c:pt>
                <c:pt idx="60">
                  <c:v>3.7</c:v>
                </c:pt>
                <c:pt idx="61">
                  <c:v>3.6</c:v>
                </c:pt>
                <c:pt idx="62">
                  <c:v>3.5</c:v>
                </c:pt>
                <c:pt idx="63">
                  <c:v>3.6</c:v>
                </c:pt>
                <c:pt idx="64">
                  <c:v>3.5</c:v>
                </c:pt>
                <c:pt idx="65">
                  <c:v>3.5</c:v>
                </c:pt>
                <c:pt idx="66">
                  <c:v>5</c:v>
                </c:pt>
                <c:pt idx="67">
                  <c:v>5.5</c:v>
                </c:pt>
                <c:pt idx="68">
                  <c:v>5.8</c:v>
                </c:pt>
                <c:pt idx="69">
                  <c:v>5.9</c:v>
                </c:pt>
                <c:pt idx="70">
                  <c:v>4.4000000000000004</c:v>
                </c:pt>
                <c:pt idx="71">
                  <c:v>3.8</c:v>
                </c:pt>
                <c:pt idx="72">
                  <c:v>3.3</c:v>
                </c:pt>
                <c:pt idx="73">
                  <c:v>3</c:v>
                </c:pt>
                <c:pt idx="74">
                  <c:v>3</c:v>
                </c:pt>
                <c:pt idx="75">
                  <c:v>2.9</c:v>
                </c:pt>
                <c:pt idx="76">
                  <c:v>2.7</c:v>
                </c:pt>
                <c:pt idx="77">
                  <c:v>2.6</c:v>
                </c:pt>
                <c:pt idx="78">
                  <c:v>2.5</c:v>
                </c:pt>
                <c:pt idx="79">
                  <c:v>2.5</c:v>
                </c:pt>
                <c:pt idx="80">
                  <c:v>2.9</c:v>
                </c:pt>
              </c:numCache>
            </c:numRef>
          </c:val>
          <c:smooth val="0"/>
          <c:extLst>
            <c:ext xmlns:c16="http://schemas.microsoft.com/office/drawing/2014/chart" uri="{C3380CC4-5D6E-409C-BE32-E72D297353CC}">
              <c16:uniqueId val="{00000002-8441-4F4F-9B9A-C5B8B7E5E751}"/>
            </c:ext>
          </c:extLst>
        </c:ser>
        <c:ser>
          <c:idx val="3"/>
          <c:order val="3"/>
          <c:tx>
            <c:strRef>
              <c:f>Sheet1!$U$1</c:f>
              <c:strCache>
                <c:ptCount val="1"/>
                <c:pt idx="0">
                  <c:v> U-4</c:v>
                </c:pt>
              </c:strCache>
            </c:strRef>
          </c:tx>
          <c:spPr>
            <a:ln w="28575" cap="rnd">
              <a:solidFill>
                <a:schemeClr val="accent4"/>
              </a:solidFill>
              <a:round/>
            </a:ln>
            <a:effectLst/>
          </c:spPr>
          <c:marker>
            <c:symbol val="none"/>
          </c:marker>
          <c:cat>
            <c:numRef>
              <c:f>Sheet1!$Q$2:$Q$82</c:f>
              <c:numCache>
                <c:formatCode>yyyy\-mm\-dd;@</c:formatCode>
                <c:ptCount val="81"/>
                <c:pt idx="0">
                  <c:v>37622</c:v>
                </c:pt>
                <c:pt idx="1">
                  <c:v>37712</c:v>
                </c:pt>
                <c:pt idx="2">
                  <c:v>37803</c:v>
                </c:pt>
                <c:pt idx="3">
                  <c:v>37895</c:v>
                </c:pt>
                <c:pt idx="4">
                  <c:v>37987</c:v>
                </c:pt>
                <c:pt idx="5">
                  <c:v>38078</c:v>
                </c:pt>
                <c:pt idx="6">
                  <c:v>38169</c:v>
                </c:pt>
                <c:pt idx="7">
                  <c:v>38261</c:v>
                </c:pt>
                <c:pt idx="8">
                  <c:v>38353</c:v>
                </c:pt>
                <c:pt idx="9">
                  <c:v>38443</c:v>
                </c:pt>
                <c:pt idx="10">
                  <c:v>38534</c:v>
                </c:pt>
                <c:pt idx="11">
                  <c:v>38626</c:v>
                </c:pt>
                <c:pt idx="12">
                  <c:v>38718</c:v>
                </c:pt>
                <c:pt idx="13">
                  <c:v>38808</c:v>
                </c:pt>
                <c:pt idx="14">
                  <c:v>38899</c:v>
                </c:pt>
                <c:pt idx="15">
                  <c:v>38991</c:v>
                </c:pt>
                <c:pt idx="16">
                  <c:v>39083</c:v>
                </c:pt>
                <c:pt idx="17">
                  <c:v>39173</c:v>
                </c:pt>
                <c:pt idx="18">
                  <c:v>39264</c:v>
                </c:pt>
                <c:pt idx="19">
                  <c:v>39356</c:v>
                </c:pt>
                <c:pt idx="20">
                  <c:v>39448</c:v>
                </c:pt>
                <c:pt idx="21">
                  <c:v>39539</c:v>
                </c:pt>
                <c:pt idx="22">
                  <c:v>39630</c:v>
                </c:pt>
                <c:pt idx="23">
                  <c:v>39722</c:v>
                </c:pt>
                <c:pt idx="24">
                  <c:v>39814</c:v>
                </c:pt>
                <c:pt idx="25">
                  <c:v>39904</c:v>
                </c:pt>
                <c:pt idx="26">
                  <c:v>39995</c:v>
                </c:pt>
                <c:pt idx="27">
                  <c:v>40087</c:v>
                </c:pt>
                <c:pt idx="28">
                  <c:v>40179</c:v>
                </c:pt>
                <c:pt idx="29">
                  <c:v>40269</c:v>
                </c:pt>
                <c:pt idx="30">
                  <c:v>40360</c:v>
                </c:pt>
                <c:pt idx="31">
                  <c:v>40452</c:v>
                </c:pt>
                <c:pt idx="32">
                  <c:v>40544</c:v>
                </c:pt>
                <c:pt idx="33">
                  <c:v>40634</c:v>
                </c:pt>
                <c:pt idx="34">
                  <c:v>40725</c:v>
                </c:pt>
                <c:pt idx="35">
                  <c:v>40817</c:v>
                </c:pt>
                <c:pt idx="36">
                  <c:v>40909</c:v>
                </c:pt>
                <c:pt idx="37">
                  <c:v>41000</c:v>
                </c:pt>
                <c:pt idx="38">
                  <c:v>41091</c:v>
                </c:pt>
                <c:pt idx="39">
                  <c:v>41183</c:v>
                </c:pt>
                <c:pt idx="40">
                  <c:v>41275</c:v>
                </c:pt>
                <c:pt idx="41">
                  <c:v>41365</c:v>
                </c:pt>
                <c:pt idx="42">
                  <c:v>41456</c:v>
                </c:pt>
                <c:pt idx="43">
                  <c:v>41548</c:v>
                </c:pt>
                <c:pt idx="44">
                  <c:v>41640</c:v>
                </c:pt>
                <c:pt idx="45">
                  <c:v>41730</c:v>
                </c:pt>
                <c:pt idx="46">
                  <c:v>41821</c:v>
                </c:pt>
                <c:pt idx="47">
                  <c:v>41913</c:v>
                </c:pt>
                <c:pt idx="48">
                  <c:v>42005</c:v>
                </c:pt>
                <c:pt idx="49">
                  <c:v>42095</c:v>
                </c:pt>
                <c:pt idx="50">
                  <c:v>42186</c:v>
                </c:pt>
                <c:pt idx="51">
                  <c:v>42278</c:v>
                </c:pt>
                <c:pt idx="52">
                  <c:v>42370</c:v>
                </c:pt>
                <c:pt idx="53">
                  <c:v>42461</c:v>
                </c:pt>
                <c:pt idx="54">
                  <c:v>42552</c:v>
                </c:pt>
                <c:pt idx="55">
                  <c:v>42644</c:v>
                </c:pt>
                <c:pt idx="56">
                  <c:v>42736</c:v>
                </c:pt>
                <c:pt idx="57">
                  <c:v>42826</c:v>
                </c:pt>
                <c:pt idx="58">
                  <c:v>42917</c:v>
                </c:pt>
                <c:pt idx="59">
                  <c:v>43009</c:v>
                </c:pt>
                <c:pt idx="60">
                  <c:v>43101</c:v>
                </c:pt>
                <c:pt idx="61">
                  <c:v>43191</c:v>
                </c:pt>
                <c:pt idx="62">
                  <c:v>43282</c:v>
                </c:pt>
                <c:pt idx="63">
                  <c:v>43374</c:v>
                </c:pt>
                <c:pt idx="64">
                  <c:v>43466</c:v>
                </c:pt>
                <c:pt idx="65">
                  <c:v>43556</c:v>
                </c:pt>
                <c:pt idx="66">
                  <c:v>43647</c:v>
                </c:pt>
                <c:pt idx="67">
                  <c:v>43739</c:v>
                </c:pt>
                <c:pt idx="68">
                  <c:v>43831</c:v>
                </c:pt>
                <c:pt idx="69">
                  <c:v>43922</c:v>
                </c:pt>
                <c:pt idx="70">
                  <c:v>44013</c:v>
                </c:pt>
                <c:pt idx="71">
                  <c:v>44105</c:v>
                </c:pt>
                <c:pt idx="72">
                  <c:v>44197</c:v>
                </c:pt>
                <c:pt idx="73">
                  <c:v>44287</c:v>
                </c:pt>
                <c:pt idx="74">
                  <c:v>44378</c:v>
                </c:pt>
                <c:pt idx="75">
                  <c:v>44470</c:v>
                </c:pt>
                <c:pt idx="76">
                  <c:v>44562</c:v>
                </c:pt>
                <c:pt idx="77">
                  <c:v>44652</c:v>
                </c:pt>
                <c:pt idx="78">
                  <c:v>44743</c:v>
                </c:pt>
                <c:pt idx="79">
                  <c:v>44835</c:v>
                </c:pt>
                <c:pt idx="80">
                  <c:v>44927</c:v>
                </c:pt>
              </c:numCache>
            </c:numRef>
          </c:cat>
          <c:val>
            <c:numRef>
              <c:f>Sheet1!$U$2:$U$82</c:f>
              <c:numCache>
                <c:formatCode>0.0</c:formatCode>
                <c:ptCount val="81"/>
                <c:pt idx="0">
                  <c:v>5</c:v>
                </c:pt>
                <c:pt idx="1">
                  <c:v>5</c:v>
                </c:pt>
                <c:pt idx="2">
                  <c:v>5.3</c:v>
                </c:pt>
                <c:pt idx="3">
                  <c:v>5.4</c:v>
                </c:pt>
                <c:pt idx="4">
                  <c:v>5.2</c:v>
                </c:pt>
                <c:pt idx="5">
                  <c:v>5.3</c:v>
                </c:pt>
                <c:pt idx="6">
                  <c:v>5</c:v>
                </c:pt>
                <c:pt idx="7">
                  <c:v>4.8</c:v>
                </c:pt>
                <c:pt idx="8">
                  <c:v>4.5999999999999996</c:v>
                </c:pt>
                <c:pt idx="9">
                  <c:v>4.2</c:v>
                </c:pt>
                <c:pt idx="10">
                  <c:v>4.0999999999999996</c:v>
                </c:pt>
                <c:pt idx="11">
                  <c:v>3.8</c:v>
                </c:pt>
                <c:pt idx="12">
                  <c:v>3.7</c:v>
                </c:pt>
                <c:pt idx="13">
                  <c:v>3.3</c:v>
                </c:pt>
                <c:pt idx="14">
                  <c:v>3.1</c:v>
                </c:pt>
                <c:pt idx="15">
                  <c:v>3.3</c:v>
                </c:pt>
                <c:pt idx="16">
                  <c:v>3.7</c:v>
                </c:pt>
                <c:pt idx="17">
                  <c:v>4.2</c:v>
                </c:pt>
                <c:pt idx="18">
                  <c:v>4.5999999999999996</c:v>
                </c:pt>
                <c:pt idx="19">
                  <c:v>4.8</c:v>
                </c:pt>
                <c:pt idx="20">
                  <c:v>5.3</c:v>
                </c:pt>
                <c:pt idx="21">
                  <c:v>6.3</c:v>
                </c:pt>
                <c:pt idx="22">
                  <c:v>6.7</c:v>
                </c:pt>
                <c:pt idx="23">
                  <c:v>7.2</c:v>
                </c:pt>
                <c:pt idx="24">
                  <c:v>7.4</c:v>
                </c:pt>
                <c:pt idx="25">
                  <c:v>7.6</c:v>
                </c:pt>
                <c:pt idx="26">
                  <c:v>8</c:v>
                </c:pt>
                <c:pt idx="27">
                  <c:v>8</c:v>
                </c:pt>
                <c:pt idx="28">
                  <c:v>8</c:v>
                </c:pt>
                <c:pt idx="29">
                  <c:v>7.8</c:v>
                </c:pt>
                <c:pt idx="30">
                  <c:v>7.8</c:v>
                </c:pt>
                <c:pt idx="31">
                  <c:v>7.9</c:v>
                </c:pt>
                <c:pt idx="32">
                  <c:v>7.7</c:v>
                </c:pt>
                <c:pt idx="33">
                  <c:v>7.2</c:v>
                </c:pt>
                <c:pt idx="34">
                  <c:v>6.8</c:v>
                </c:pt>
                <c:pt idx="35">
                  <c:v>6.4</c:v>
                </c:pt>
                <c:pt idx="36">
                  <c:v>6.4</c:v>
                </c:pt>
                <c:pt idx="37">
                  <c:v>6.3</c:v>
                </c:pt>
                <c:pt idx="38">
                  <c:v>6</c:v>
                </c:pt>
                <c:pt idx="39">
                  <c:v>5.8</c:v>
                </c:pt>
                <c:pt idx="40">
                  <c:v>5.9</c:v>
                </c:pt>
                <c:pt idx="41">
                  <c:v>5.7</c:v>
                </c:pt>
                <c:pt idx="42">
                  <c:v>5.4</c:v>
                </c:pt>
                <c:pt idx="43">
                  <c:v>5.3</c:v>
                </c:pt>
                <c:pt idx="44">
                  <c:v>4.9000000000000004</c:v>
                </c:pt>
                <c:pt idx="45">
                  <c:v>4.5999999999999996</c:v>
                </c:pt>
                <c:pt idx="46">
                  <c:v>4.5</c:v>
                </c:pt>
                <c:pt idx="47">
                  <c:v>4.3</c:v>
                </c:pt>
                <c:pt idx="48">
                  <c:v>4.4000000000000004</c:v>
                </c:pt>
                <c:pt idx="49">
                  <c:v>4.5</c:v>
                </c:pt>
                <c:pt idx="50">
                  <c:v>4.5999999999999996</c:v>
                </c:pt>
                <c:pt idx="51">
                  <c:v>4.5999999999999996</c:v>
                </c:pt>
                <c:pt idx="52">
                  <c:v>4.5</c:v>
                </c:pt>
                <c:pt idx="53">
                  <c:v>4.3</c:v>
                </c:pt>
                <c:pt idx="54">
                  <c:v>4.3</c:v>
                </c:pt>
                <c:pt idx="55">
                  <c:v>4.2</c:v>
                </c:pt>
                <c:pt idx="56">
                  <c:v>4.3</c:v>
                </c:pt>
                <c:pt idx="57">
                  <c:v>4.3</c:v>
                </c:pt>
                <c:pt idx="58">
                  <c:v>4.0999999999999996</c:v>
                </c:pt>
                <c:pt idx="59">
                  <c:v>4</c:v>
                </c:pt>
                <c:pt idx="60">
                  <c:v>3.9</c:v>
                </c:pt>
                <c:pt idx="61">
                  <c:v>3.8</c:v>
                </c:pt>
                <c:pt idx="62">
                  <c:v>3.7</c:v>
                </c:pt>
                <c:pt idx="63">
                  <c:v>3.7</c:v>
                </c:pt>
                <c:pt idx="64">
                  <c:v>3.7</c:v>
                </c:pt>
                <c:pt idx="65">
                  <c:v>3.7</c:v>
                </c:pt>
                <c:pt idx="66">
                  <c:v>5.2</c:v>
                </c:pt>
                <c:pt idx="67">
                  <c:v>5.6</c:v>
                </c:pt>
                <c:pt idx="68">
                  <c:v>6</c:v>
                </c:pt>
                <c:pt idx="69">
                  <c:v>6.1</c:v>
                </c:pt>
                <c:pt idx="70">
                  <c:v>4.5999999999999996</c:v>
                </c:pt>
                <c:pt idx="71">
                  <c:v>3.9</c:v>
                </c:pt>
                <c:pt idx="72">
                  <c:v>3.4</c:v>
                </c:pt>
                <c:pt idx="73">
                  <c:v>3.1</c:v>
                </c:pt>
                <c:pt idx="74">
                  <c:v>3.1</c:v>
                </c:pt>
                <c:pt idx="75">
                  <c:v>3.1</c:v>
                </c:pt>
                <c:pt idx="76">
                  <c:v>2.8</c:v>
                </c:pt>
                <c:pt idx="77">
                  <c:v>2.7</c:v>
                </c:pt>
                <c:pt idx="78">
                  <c:v>2.6</c:v>
                </c:pt>
                <c:pt idx="79">
                  <c:v>2.7</c:v>
                </c:pt>
                <c:pt idx="80">
                  <c:v>3.1</c:v>
                </c:pt>
              </c:numCache>
            </c:numRef>
          </c:val>
          <c:smooth val="0"/>
          <c:extLst>
            <c:ext xmlns:c16="http://schemas.microsoft.com/office/drawing/2014/chart" uri="{C3380CC4-5D6E-409C-BE32-E72D297353CC}">
              <c16:uniqueId val="{00000003-8441-4F4F-9B9A-C5B8B7E5E751}"/>
            </c:ext>
          </c:extLst>
        </c:ser>
        <c:ser>
          <c:idx val="4"/>
          <c:order val="4"/>
          <c:tx>
            <c:strRef>
              <c:f>Sheet1!$V$1</c:f>
              <c:strCache>
                <c:ptCount val="1"/>
                <c:pt idx="0">
                  <c:v> U-5</c:v>
                </c:pt>
              </c:strCache>
            </c:strRef>
          </c:tx>
          <c:spPr>
            <a:ln w="28575" cap="rnd">
              <a:solidFill>
                <a:schemeClr val="accent5"/>
              </a:solidFill>
              <a:round/>
            </a:ln>
            <a:effectLst/>
          </c:spPr>
          <c:marker>
            <c:symbol val="none"/>
          </c:marker>
          <c:cat>
            <c:numRef>
              <c:f>Sheet1!$Q$2:$Q$82</c:f>
              <c:numCache>
                <c:formatCode>yyyy\-mm\-dd;@</c:formatCode>
                <c:ptCount val="81"/>
                <c:pt idx="0">
                  <c:v>37622</c:v>
                </c:pt>
                <c:pt idx="1">
                  <c:v>37712</c:v>
                </c:pt>
                <c:pt idx="2">
                  <c:v>37803</c:v>
                </c:pt>
                <c:pt idx="3">
                  <c:v>37895</c:v>
                </c:pt>
                <c:pt idx="4">
                  <c:v>37987</c:v>
                </c:pt>
                <c:pt idx="5">
                  <c:v>38078</c:v>
                </c:pt>
                <c:pt idx="6">
                  <c:v>38169</c:v>
                </c:pt>
                <c:pt idx="7">
                  <c:v>38261</c:v>
                </c:pt>
                <c:pt idx="8">
                  <c:v>38353</c:v>
                </c:pt>
                <c:pt idx="9">
                  <c:v>38443</c:v>
                </c:pt>
                <c:pt idx="10">
                  <c:v>38534</c:v>
                </c:pt>
                <c:pt idx="11">
                  <c:v>38626</c:v>
                </c:pt>
                <c:pt idx="12">
                  <c:v>38718</c:v>
                </c:pt>
                <c:pt idx="13">
                  <c:v>38808</c:v>
                </c:pt>
                <c:pt idx="14">
                  <c:v>38899</c:v>
                </c:pt>
                <c:pt idx="15">
                  <c:v>38991</c:v>
                </c:pt>
                <c:pt idx="16">
                  <c:v>39083</c:v>
                </c:pt>
                <c:pt idx="17">
                  <c:v>39173</c:v>
                </c:pt>
                <c:pt idx="18">
                  <c:v>39264</c:v>
                </c:pt>
                <c:pt idx="19">
                  <c:v>39356</c:v>
                </c:pt>
                <c:pt idx="20">
                  <c:v>39448</c:v>
                </c:pt>
                <c:pt idx="21">
                  <c:v>39539</c:v>
                </c:pt>
                <c:pt idx="22">
                  <c:v>39630</c:v>
                </c:pt>
                <c:pt idx="23">
                  <c:v>39722</c:v>
                </c:pt>
                <c:pt idx="24">
                  <c:v>39814</c:v>
                </c:pt>
                <c:pt idx="25">
                  <c:v>39904</c:v>
                </c:pt>
                <c:pt idx="26">
                  <c:v>39995</c:v>
                </c:pt>
                <c:pt idx="27">
                  <c:v>40087</c:v>
                </c:pt>
                <c:pt idx="28">
                  <c:v>40179</c:v>
                </c:pt>
                <c:pt idx="29">
                  <c:v>40269</c:v>
                </c:pt>
                <c:pt idx="30">
                  <c:v>40360</c:v>
                </c:pt>
                <c:pt idx="31">
                  <c:v>40452</c:v>
                </c:pt>
                <c:pt idx="32">
                  <c:v>40544</c:v>
                </c:pt>
                <c:pt idx="33">
                  <c:v>40634</c:v>
                </c:pt>
                <c:pt idx="34">
                  <c:v>40725</c:v>
                </c:pt>
                <c:pt idx="35">
                  <c:v>40817</c:v>
                </c:pt>
                <c:pt idx="36">
                  <c:v>40909</c:v>
                </c:pt>
                <c:pt idx="37">
                  <c:v>41000</c:v>
                </c:pt>
                <c:pt idx="38">
                  <c:v>41091</c:v>
                </c:pt>
                <c:pt idx="39">
                  <c:v>41183</c:v>
                </c:pt>
                <c:pt idx="40">
                  <c:v>41275</c:v>
                </c:pt>
                <c:pt idx="41">
                  <c:v>41365</c:v>
                </c:pt>
                <c:pt idx="42">
                  <c:v>41456</c:v>
                </c:pt>
                <c:pt idx="43">
                  <c:v>41548</c:v>
                </c:pt>
                <c:pt idx="44">
                  <c:v>41640</c:v>
                </c:pt>
                <c:pt idx="45">
                  <c:v>41730</c:v>
                </c:pt>
                <c:pt idx="46">
                  <c:v>41821</c:v>
                </c:pt>
                <c:pt idx="47">
                  <c:v>41913</c:v>
                </c:pt>
                <c:pt idx="48">
                  <c:v>42005</c:v>
                </c:pt>
                <c:pt idx="49">
                  <c:v>42095</c:v>
                </c:pt>
                <c:pt idx="50">
                  <c:v>42186</c:v>
                </c:pt>
                <c:pt idx="51">
                  <c:v>42278</c:v>
                </c:pt>
                <c:pt idx="52">
                  <c:v>42370</c:v>
                </c:pt>
                <c:pt idx="53">
                  <c:v>42461</c:v>
                </c:pt>
                <c:pt idx="54">
                  <c:v>42552</c:v>
                </c:pt>
                <c:pt idx="55">
                  <c:v>42644</c:v>
                </c:pt>
                <c:pt idx="56">
                  <c:v>42736</c:v>
                </c:pt>
                <c:pt idx="57">
                  <c:v>42826</c:v>
                </c:pt>
                <c:pt idx="58">
                  <c:v>42917</c:v>
                </c:pt>
                <c:pt idx="59">
                  <c:v>43009</c:v>
                </c:pt>
                <c:pt idx="60">
                  <c:v>43101</c:v>
                </c:pt>
                <c:pt idx="61">
                  <c:v>43191</c:v>
                </c:pt>
                <c:pt idx="62">
                  <c:v>43282</c:v>
                </c:pt>
                <c:pt idx="63">
                  <c:v>43374</c:v>
                </c:pt>
                <c:pt idx="64">
                  <c:v>43466</c:v>
                </c:pt>
                <c:pt idx="65">
                  <c:v>43556</c:v>
                </c:pt>
                <c:pt idx="66">
                  <c:v>43647</c:v>
                </c:pt>
                <c:pt idx="67">
                  <c:v>43739</c:v>
                </c:pt>
                <c:pt idx="68">
                  <c:v>43831</c:v>
                </c:pt>
                <c:pt idx="69">
                  <c:v>43922</c:v>
                </c:pt>
                <c:pt idx="70">
                  <c:v>44013</c:v>
                </c:pt>
                <c:pt idx="71">
                  <c:v>44105</c:v>
                </c:pt>
                <c:pt idx="72">
                  <c:v>44197</c:v>
                </c:pt>
                <c:pt idx="73">
                  <c:v>44287</c:v>
                </c:pt>
                <c:pt idx="74">
                  <c:v>44378</c:v>
                </c:pt>
                <c:pt idx="75">
                  <c:v>44470</c:v>
                </c:pt>
                <c:pt idx="76">
                  <c:v>44562</c:v>
                </c:pt>
                <c:pt idx="77">
                  <c:v>44652</c:v>
                </c:pt>
                <c:pt idx="78">
                  <c:v>44743</c:v>
                </c:pt>
                <c:pt idx="79">
                  <c:v>44835</c:v>
                </c:pt>
                <c:pt idx="80">
                  <c:v>44927</c:v>
                </c:pt>
              </c:numCache>
            </c:numRef>
          </c:cat>
          <c:val>
            <c:numRef>
              <c:f>Sheet1!$V$2:$V$82</c:f>
              <c:numCache>
                <c:formatCode>0.0</c:formatCode>
                <c:ptCount val="81"/>
                <c:pt idx="0">
                  <c:v>5.4</c:v>
                </c:pt>
                <c:pt idx="1">
                  <c:v>5.5</c:v>
                </c:pt>
                <c:pt idx="2">
                  <c:v>5.9</c:v>
                </c:pt>
                <c:pt idx="3">
                  <c:v>6</c:v>
                </c:pt>
                <c:pt idx="4">
                  <c:v>5.8</c:v>
                </c:pt>
                <c:pt idx="5">
                  <c:v>5.7</c:v>
                </c:pt>
                <c:pt idx="6">
                  <c:v>5.5</c:v>
                </c:pt>
                <c:pt idx="7">
                  <c:v>5.2</c:v>
                </c:pt>
                <c:pt idx="8">
                  <c:v>5.0999999999999996</c:v>
                </c:pt>
                <c:pt idx="9">
                  <c:v>4.5999999999999996</c:v>
                </c:pt>
                <c:pt idx="10">
                  <c:v>4.5</c:v>
                </c:pt>
                <c:pt idx="11">
                  <c:v>4.2</c:v>
                </c:pt>
                <c:pt idx="12">
                  <c:v>4.0999999999999996</c:v>
                </c:pt>
                <c:pt idx="13">
                  <c:v>3.7</c:v>
                </c:pt>
                <c:pt idx="14">
                  <c:v>3.5</c:v>
                </c:pt>
                <c:pt idx="15">
                  <c:v>3.7</c:v>
                </c:pt>
                <c:pt idx="16">
                  <c:v>3.9</c:v>
                </c:pt>
                <c:pt idx="17">
                  <c:v>4.4000000000000004</c:v>
                </c:pt>
                <c:pt idx="18">
                  <c:v>4.8</c:v>
                </c:pt>
                <c:pt idx="19">
                  <c:v>5.0999999999999996</c:v>
                </c:pt>
                <c:pt idx="20">
                  <c:v>5.6</c:v>
                </c:pt>
                <c:pt idx="21">
                  <c:v>6.7</c:v>
                </c:pt>
                <c:pt idx="22">
                  <c:v>7.1</c:v>
                </c:pt>
                <c:pt idx="23">
                  <c:v>7.6</c:v>
                </c:pt>
                <c:pt idx="24">
                  <c:v>7.9</c:v>
                </c:pt>
                <c:pt idx="25">
                  <c:v>8.1</c:v>
                </c:pt>
                <c:pt idx="26">
                  <c:v>8.6</c:v>
                </c:pt>
                <c:pt idx="27">
                  <c:v>8.6999999999999993</c:v>
                </c:pt>
                <c:pt idx="28">
                  <c:v>8.6</c:v>
                </c:pt>
                <c:pt idx="29">
                  <c:v>8.5</c:v>
                </c:pt>
                <c:pt idx="30">
                  <c:v>8.6</c:v>
                </c:pt>
                <c:pt idx="31">
                  <c:v>8.6999999999999993</c:v>
                </c:pt>
                <c:pt idx="32">
                  <c:v>8.6</c:v>
                </c:pt>
                <c:pt idx="33">
                  <c:v>8.1</c:v>
                </c:pt>
                <c:pt idx="34">
                  <c:v>7.7</c:v>
                </c:pt>
                <c:pt idx="35">
                  <c:v>7.3</c:v>
                </c:pt>
                <c:pt idx="36">
                  <c:v>7</c:v>
                </c:pt>
                <c:pt idx="37">
                  <c:v>6.9</c:v>
                </c:pt>
                <c:pt idx="38">
                  <c:v>6.5</c:v>
                </c:pt>
                <c:pt idx="39">
                  <c:v>6.5</c:v>
                </c:pt>
                <c:pt idx="40">
                  <c:v>6.6</c:v>
                </c:pt>
                <c:pt idx="41">
                  <c:v>6.4</c:v>
                </c:pt>
                <c:pt idx="42">
                  <c:v>6.1</c:v>
                </c:pt>
                <c:pt idx="43">
                  <c:v>5.9</c:v>
                </c:pt>
                <c:pt idx="44">
                  <c:v>5.7</c:v>
                </c:pt>
                <c:pt idx="45">
                  <c:v>5.4</c:v>
                </c:pt>
                <c:pt idx="46">
                  <c:v>5.3</c:v>
                </c:pt>
                <c:pt idx="47">
                  <c:v>5.0999999999999996</c:v>
                </c:pt>
                <c:pt idx="48">
                  <c:v>4.9000000000000004</c:v>
                </c:pt>
                <c:pt idx="49">
                  <c:v>5.0999999999999996</c:v>
                </c:pt>
                <c:pt idx="50">
                  <c:v>5.0999999999999996</c:v>
                </c:pt>
                <c:pt idx="51">
                  <c:v>5.2</c:v>
                </c:pt>
                <c:pt idx="52">
                  <c:v>5.0999999999999996</c:v>
                </c:pt>
                <c:pt idx="53">
                  <c:v>4.9000000000000004</c:v>
                </c:pt>
                <c:pt idx="54">
                  <c:v>4.9000000000000004</c:v>
                </c:pt>
                <c:pt idx="55">
                  <c:v>4.8</c:v>
                </c:pt>
                <c:pt idx="56">
                  <c:v>4.9000000000000004</c:v>
                </c:pt>
                <c:pt idx="57">
                  <c:v>5</c:v>
                </c:pt>
                <c:pt idx="58">
                  <c:v>4.7</c:v>
                </c:pt>
                <c:pt idx="59">
                  <c:v>4.7</c:v>
                </c:pt>
                <c:pt idx="60">
                  <c:v>4.5</c:v>
                </c:pt>
                <c:pt idx="61">
                  <c:v>4.2</c:v>
                </c:pt>
                <c:pt idx="62">
                  <c:v>4.0999999999999996</c:v>
                </c:pt>
                <c:pt idx="63">
                  <c:v>4.0999999999999996</c:v>
                </c:pt>
                <c:pt idx="64">
                  <c:v>4.0999999999999996</c:v>
                </c:pt>
                <c:pt idx="65">
                  <c:v>4.2</c:v>
                </c:pt>
                <c:pt idx="66">
                  <c:v>5.7</c:v>
                </c:pt>
                <c:pt idx="67">
                  <c:v>6.2</c:v>
                </c:pt>
                <c:pt idx="68">
                  <c:v>6.6</c:v>
                </c:pt>
                <c:pt idx="69">
                  <c:v>6.7</c:v>
                </c:pt>
                <c:pt idx="70">
                  <c:v>5.3</c:v>
                </c:pt>
                <c:pt idx="71">
                  <c:v>4.5999999999999996</c:v>
                </c:pt>
                <c:pt idx="72">
                  <c:v>4</c:v>
                </c:pt>
                <c:pt idx="73">
                  <c:v>3.6</c:v>
                </c:pt>
                <c:pt idx="74">
                  <c:v>3.5</c:v>
                </c:pt>
                <c:pt idx="75">
                  <c:v>3.5</c:v>
                </c:pt>
                <c:pt idx="76">
                  <c:v>3.3</c:v>
                </c:pt>
                <c:pt idx="77">
                  <c:v>3.1</c:v>
                </c:pt>
                <c:pt idx="78">
                  <c:v>3.1</c:v>
                </c:pt>
                <c:pt idx="79">
                  <c:v>3.1</c:v>
                </c:pt>
                <c:pt idx="80">
                  <c:v>3.7</c:v>
                </c:pt>
              </c:numCache>
            </c:numRef>
          </c:val>
          <c:smooth val="0"/>
          <c:extLst>
            <c:ext xmlns:c16="http://schemas.microsoft.com/office/drawing/2014/chart" uri="{C3380CC4-5D6E-409C-BE32-E72D297353CC}">
              <c16:uniqueId val="{00000004-8441-4F4F-9B9A-C5B8B7E5E751}"/>
            </c:ext>
          </c:extLst>
        </c:ser>
        <c:ser>
          <c:idx val="5"/>
          <c:order val="5"/>
          <c:tx>
            <c:strRef>
              <c:f>Sheet1!$W$1</c:f>
              <c:strCache>
                <c:ptCount val="1"/>
                <c:pt idx="0">
                  <c:v> U-6</c:v>
                </c:pt>
              </c:strCache>
            </c:strRef>
          </c:tx>
          <c:spPr>
            <a:ln w="28575" cap="rnd">
              <a:solidFill>
                <a:schemeClr val="accent6"/>
              </a:solidFill>
              <a:round/>
            </a:ln>
            <a:effectLst/>
          </c:spPr>
          <c:marker>
            <c:symbol val="none"/>
          </c:marker>
          <c:cat>
            <c:numRef>
              <c:f>Sheet1!$Q$2:$Q$82</c:f>
              <c:numCache>
                <c:formatCode>yyyy\-mm\-dd;@</c:formatCode>
                <c:ptCount val="81"/>
                <c:pt idx="0">
                  <c:v>37622</c:v>
                </c:pt>
                <c:pt idx="1">
                  <c:v>37712</c:v>
                </c:pt>
                <c:pt idx="2">
                  <c:v>37803</c:v>
                </c:pt>
                <c:pt idx="3">
                  <c:v>37895</c:v>
                </c:pt>
                <c:pt idx="4">
                  <c:v>37987</c:v>
                </c:pt>
                <c:pt idx="5">
                  <c:v>38078</c:v>
                </c:pt>
                <c:pt idx="6">
                  <c:v>38169</c:v>
                </c:pt>
                <c:pt idx="7">
                  <c:v>38261</c:v>
                </c:pt>
                <c:pt idx="8">
                  <c:v>38353</c:v>
                </c:pt>
                <c:pt idx="9">
                  <c:v>38443</c:v>
                </c:pt>
                <c:pt idx="10">
                  <c:v>38534</c:v>
                </c:pt>
                <c:pt idx="11">
                  <c:v>38626</c:v>
                </c:pt>
                <c:pt idx="12">
                  <c:v>38718</c:v>
                </c:pt>
                <c:pt idx="13">
                  <c:v>38808</c:v>
                </c:pt>
                <c:pt idx="14">
                  <c:v>38899</c:v>
                </c:pt>
                <c:pt idx="15">
                  <c:v>38991</c:v>
                </c:pt>
                <c:pt idx="16">
                  <c:v>39083</c:v>
                </c:pt>
                <c:pt idx="17">
                  <c:v>39173</c:v>
                </c:pt>
                <c:pt idx="18">
                  <c:v>39264</c:v>
                </c:pt>
                <c:pt idx="19">
                  <c:v>39356</c:v>
                </c:pt>
                <c:pt idx="20">
                  <c:v>39448</c:v>
                </c:pt>
                <c:pt idx="21">
                  <c:v>39539</c:v>
                </c:pt>
                <c:pt idx="22">
                  <c:v>39630</c:v>
                </c:pt>
                <c:pt idx="23">
                  <c:v>39722</c:v>
                </c:pt>
                <c:pt idx="24">
                  <c:v>39814</c:v>
                </c:pt>
                <c:pt idx="25">
                  <c:v>39904</c:v>
                </c:pt>
                <c:pt idx="26">
                  <c:v>39995</c:v>
                </c:pt>
                <c:pt idx="27">
                  <c:v>40087</c:v>
                </c:pt>
                <c:pt idx="28">
                  <c:v>40179</c:v>
                </c:pt>
                <c:pt idx="29">
                  <c:v>40269</c:v>
                </c:pt>
                <c:pt idx="30">
                  <c:v>40360</c:v>
                </c:pt>
                <c:pt idx="31">
                  <c:v>40452</c:v>
                </c:pt>
                <c:pt idx="32">
                  <c:v>40544</c:v>
                </c:pt>
                <c:pt idx="33">
                  <c:v>40634</c:v>
                </c:pt>
                <c:pt idx="34">
                  <c:v>40725</c:v>
                </c:pt>
                <c:pt idx="35">
                  <c:v>40817</c:v>
                </c:pt>
                <c:pt idx="36">
                  <c:v>40909</c:v>
                </c:pt>
                <c:pt idx="37">
                  <c:v>41000</c:v>
                </c:pt>
                <c:pt idx="38">
                  <c:v>41091</c:v>
                </c:pt>
                <c:pt idx="39">
                  <c:v>41183</c:v>
                </c:pt>
                <c:pt idx="40">
                  <c:v>41275</c:v>
                </c:pt>
                <c:pt idx="41">
                  <c:v>41365</c:v>
                </c:pt>
                <c:pt idx="42">
                  <c:v>41456</c:v>
                </c:pt>
                <c:pt idx="43">
                  <c:v>41548</c:v>
                </c:pt>
                <c:pt idx="44">
                  <c:v>41640</c:v>
                </c:pt>
                <c:pt idx="45">
                  <c:v>41730</c:v>
                </c:pt>
                <c:pt idx="46">
                  <c:v>41821</c:v>
                </c:pt>
                <c:pt idx="47">
                  <c:v>41913</c:v>
                </c:pt>
                <c:pt idx="48">
                  <c:v>42005</c:v>
                </c:pt>
                <c:pt idx="49">
                  <c:v>42095</c:v>
                </c:pt>
                <c:pt idx="50">
                  <c:v>42186</c:v>
                </c:pt>
                <c:pt idx="51">
                  <c:v>42278</c:v>
                </c:pt>
                <c:pt idx="52">
                  <c:v>42370</c:v>
                </c:pt>
                <c:pt idx="53">
                  <c:v>42461</c:v>
                </c:pt>
                <c:pt idx="54">
                  <c:v>42552</c:v>
                </c:pt>
                <c:pt idx="55">
                  <c:v>42644</c:v>
                </c:pt>
                <c:pt idx="56">
                  <c:v>42736</c:v>
                </c:pt>
                <c:pt idx="57">
                  <c:v>42826</c:v>
                </c:pt>
                <c:pt idx="58">
                  <c:v>42917</c:v>
                </c:pt>
                <c:pt idx="59">
                  <c:v>43009</c:v>
                </c:pt>
                <c:pt idx="60">
                  <c:v>43101</c:v>
                </c:pt>
                <c:pt idx="61">
                  <c:v>43191</c:v>
                </c:pt>
                <c:pt idx="62">
                  <c:v>43282</c:v>
                </c:pt>
                <c:pt idx="63">
                  <c:v>43374</c:v>
                </c:pt>
                <c:pt idx="64">
                  <c:v>43466</c:v>
                </c:pt>
                <c:pt idx="65">
                  <c:v>43556</c:v>
                </c:pt>
                <c:pt idx="66">
                  <c:v>43647</c:v>
                </c:pt>
                <c:pt idx="67">
                  <c:v>43739</c:v>
                </c:pt>
                <c:pt idx="68">
                  <c:v>43831</c:v>
                </c:pt>
                <c:pt idx="69">
                  <c:v>43922</c:v>
                </c:pt>
                <c:pt idx="70">
                  <c:v>44013</c:v>
                </c:pt>
                <c:pt idx="71">
                  <c:v>44105</c:v>
                </c:pt>
                <c:pt idx="72">
                  <c:v>44197</c:v>
                </c:pt>
                <c:pt idx="73">
                  <c:v>44287</c:v>
                </c:pt>
                <c:pt idx="74">
                  <c:v>44378</c:v>
                </c:pt>
                <c:pt idx="75">
                  <c:v>44470</c:v>
                </c:pt>
                <c:pt idx="76">
                  <c:v>44562</c:v>
                </c:pt>
                <c:pt idx="77">
                  <c:v>44652</c:v>
                </c:pt>
                <c:pt idx="78">
                  <c:v>44743</c:v>
                </c:pt>
                <c:pt idx="79">
                  <c:v>44835</c:v>
                </c:pt>
                <c:pt idx="80">
                  <c:v>44927</c:v>
                </c:pt>
              </c:numCache>
            </c:numRef>
          </c:cat>
          <c:val>
            <c:numRef>
              <c:f>Sheet1!$W$2:$W$82</c:f>
              <c:numCache>
                <c:formatCode>0.0</c:formatCode>
                <c:ptCount val="81"/>
                <c:pt idx="0">
                  <c:v>9.6999999999999993</c:v>
                </c:pt>
                <c:pt idx="1">
                  <c:v>9.8000000000000007</c:v>
                </c:pt>
                <c:pt idx="2">
                  <c:v>10.1</c:v>
                </c:pt>
                <c:pt idx="3">
                  <c:v>10</c:v>
                </c:pt>
                <c:pt idx="4">
                  <c:v>9.6</c:v>
                </c:pt>
                <c:pt idx="5">
                  <c:v>9.5</c:v>
                </c:pt>
                <c:pt idx="6">
                  <c:v>9.3000000000000007</c:v>
                </c:pt>
                <c:pt idx="7">
                  <c:v>8.9</c:v>
                </c:pt>
                <c:pt idx="8">
                  <c:v>8.8000000000000007</c:v>
                </c:pt>
                <c:pt idx="9">
                  <c:v>8</c:v>
                </c:pt>
                <c:pt idx="10">
                  <c:v>7.8</c:v>
                </c:pt>
                <c:pt idx="11">
                  <c:v>7.5</c:v>
                </c:pt>
                <c:pt idx="12">
                  <c:v>6.9</c:v>
                </c:pt>
                <c:pt idx="13">
                  <c:v>6.7</c:v>
                </c:pt>
                <c:pt idx="14">
                  <c:v>6.3</c:v>
                </c:pt>
                <c:pt idx="15">
                  <c:v>6.6</c:v>
                </c:pt>
                <c:pt idx="16">
                  <c:v>7.1</c:v>
                </c:pt>
                <c:pt idx="17">
                  <c:v>8</c:v>
                </c:pt>
                <c:pt idx="18">
                  <c:v>8.9</c:v>
                </c:pt>
                <c:pt idx="19">
                  <c:v>9.4</c:v>
                </c:pt>
                <c:pt idx="20">
                  <c:v>10.3</c:v>
                </c:pt>
                <c:pt idx="21">
                  <c:v>11.4</c:v>
                </c:pt>
                <c:pt idx="22">
                  <c:v>11.9</c:v>
                </c:pt>
                <c:pt idx="23">
                  <c:v>12.7</c:v>
                </c:pt>
                <c:pt idx="24">
                  <c:v>13.5</c:v>
                </c:pt>
                <c:pt idx="25">
                  <c:v>14.1</c:v>
                </c:pt>
                <c:pt idx="26">
                  <c:v>15.1</c:v>
                </c:pt>
                <c:pt idx="27">
                  <c:v>15.1</c:v>
                </c:pt>
                <c:pt idx="28">
                  <c:v>14.9</c:v>
                </c:pt>
                <c:pt idx="29">
                  <c:v>14.9</c:v>
                </c:pt>
                <c:pt idx="30">
                  <c:v>14.9</c:v>
                </c:pt>
                <c:pt idx="31">
                  <c:v>15.2</c:v>
                </c:pt>
                <c:pt idx="32">
                  <c:v>15.3</c:v>
                </c:pt>
                <c:pt idx="33">
                  <c:v>14.9</c:v>
                </c:pt>
                <c:pt idx="34">
                  <c:v>14.3</c:v>
                </c:pt>
                <c:pt idx="35">
                  <c:v>14.4</c:v>
                </c:pt>
                <c:pt idx="36">
                  <c:v>13.7</c:v>
                </c:pt>
                <c:pt idx="37">
                  <c:v>13.3</c:v>
                </c:pt>
                <c:pt idx="38">
                  <c:v>12.7</c:v>
                </c:pt>
                <c:pt idx="39">
                  <c:v>11.7</c:v>
                </c:pt>
                <c:pt idx="40">
                  <c:v>11.6</c:v>
                </c:pt>
                <c:pt idx="41">
                  <c:v>11.6</c:v>
                </c:pt>
                <c:pt idx="42">
                  <c:v>11.2</c:v>
                </c:pt>
                <c:pt idx="43">
                  <c:v>10.7</c:v>
                </c:pt>
                <c:pt idx="44">
                  <c:v>10.3</c:v>
                </c:pt>
                <c:pt idx="45">
                  <c:v>9.4</c:v>
                </c:pt>
                <c:pt idx="46">
                  <c:v>9.1999999999999993</c:v>
                </c:pt>
                <c:pt idx="47">
                  <c:v>9</c:v>
                </c:pt>
                <c:pt idx="48">
                  <c:v>9</c:v>
                </c:pt>
                <c:pt idx="49">
                  <c:v>9</c:v>
                </c:pt>
                <c:pt idx="50">
                  <c:v>8.8000000000000007</c:v>
                </c:pt>
                <c:pt idx="51">
                  <c:v>8.9</c:v>
                </c:pt>
                <c:pt idx="52">
                  <c:v>8.5</c:v>
                </c:pt>
                <c:pt idx="53">
                  <c:v>8.3000000000000007</c:v>
                </c:pt>
                <c:pt idx="54">
                  <c:v>8.4</c:v>
                </c:pt>
                <c:pt idx="55">
                  <c:v>8.1</c:v>
                </c:pt>
                <c:pt idx="56">
                  <c:v>8.3000000000000007</c:v>
                </c:pt>
                <c:pt idx="57">
                  <c:v>8.1</c:v>
                </c:pt>
                <c:pt idx="58">
                  <c:v>8</c:v>
                </c:pt>
                <c:pt idx="59">
                  <c:v>7.9</c:v>
                </c:pt>
                <c:pt idx="60">
                  <c:v>7.5</c:v>
                </c:pt>
                <c:pt idx="61">
                  <c:v>7.5</c:v>
                </c:pt>
                <c:pt idx="62">
                  <c:v>7.3</c:v>
                </c:pt>
                <c:pt idx="63">
                  <c:v>7.2</c:v>
                </c:pt>
                <c:pt idx="64">
                  <c:v>7.3</c:v>
                </c:pt>
                <c:pt idx="65">
                  <c:v>7.2</c:v>
                </c:pt>
                <c:pt idx="66">
                  <c:v>9.6999999999999993</c:v>
                </c:pt>
                <c:pt idx="67">
                  <c:v>10.7</c:v>
                </c:pt>
                <c:pt idx="68">
                  <c:v>11.2</c:v>
                </c:pt>
                <c:pt idx="69">
                  <c:v>11.3</c:v>
                </c:pt>
                <c:pt idx="70">
                  <c:v>8.9</c:v>
                </c:pt>
                <c:pt idx="71">
                  <c:v>7.3</c:v>
                </c:pt>
                <c:pt idx="72">
                  <c:v>6.4</c:v>
                </c:pt>
                <c:pt idx="73">
                  <c:v>5.9</c:v>
                </c:pt>
                <c:pt idx="74">
                  <c:v>5.5</c:v>
                </c:pt>
                <c:pt idx="75">
                  <c:v>5.7</c:v>
                </c:pt>
                <c:pt idx="76">
                  <c:v>5.5</c:v>
                </c:pt>
                <c:pt idx="77">
                  <c:v>5.4</c:v>
                </c:pt>
                <c:pt idx="78">
                  <c:v>5.5</c:v>
                </c:pt>
                <c:pt idx="79">
                  <c:v>5.4</c:v>
                </c:pt>
                <c:pt idx="80">
                  <c:v>6.1</c:v>
                </c:pt>
              </c:numCache>
            </c:numRef>
          </c:val>
          <c:smooth val="0"/>
          <c:extLst>
            <c:ext xmlns:c16="http://schemas.microsoft.com/office/drawing/2014/chart" uri="{C3380CC4-5D6E-409C-BE32-E72D297353CC}">
              <c16:uniqueId val="{00000005-8441-4F4F-9B9A-C5B8B7E5E751}"/>
            </c:ext>
          </c:extLst>
        </c:ser>
        <c:dLbls>
          <c:showLegendKey val="0"/>
          <c:showVal val="0"/>
          <c:showCatName val="0"/>
          <c:showSerName val="0"/>
          <c:showPercent val="0"/>
          <c:showBubbleSize val="0"/>
        </c:dLbls>
        <c:smooth val="0"/>
        <c:axId val="862066704"/>
        <c:axId val="862069584"/>
      </c:lineChart>
      <c:dateAx>
        <c:axId val="862066704"/>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62069584"/>
        <c:crosses val="autoZero"/>
        <c:auto val="0"/>
        <c:lblOffset val="100"/>
        <c:baseTimeUnit val="months"/>
        <c:majorUnit val="12"/>
        <c:majorTimeUnit val="months"/>
      </c:dateAx>
      <c:valAx>
        <c:axId val="8620695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2066704"/>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51630059400469663"/>
          <c:y val="0.1336802274715661"/>
          <c:w val="0.41184325643505088"/>
          <c:h val="4.687532808398950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solidFill>
                  <a:schemeClr val="accent1"/>
                </a:solidFill>
              </a:rPr>
              <a:t>Labor Force Participation Rates in Montana by Select Demographics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LFPR!$A$2:$A$7</c:f>
              <c:strCache>
                <c:ptCount val="6"/>
                <c:pt idx="0">
                  <c:v>Total</c:v>
                </c:pt>
                <c:pt idx="1">
                  <c:v>Women</c:v>
                </c:pt>
                <c:pt idx="2">
                  <c:v>American Indian</c:v>
                </c:pt>
                <c:pt idx="3">
                  <c:v>Veteran</c:v>
                </c:pt>
                <c:pt idx="4">
                  <c:v>Disability</c:v>
                </c:pt>
                <c:pt idx="5">
                  <c:v>Less than High School</c:v>
                </c:pt>
              </c:strCache>
            </c:strRef>
          </c:cat>
          <c:val>
            <c:numRef>
              <c:f>LFPR!$B$2:$B$7</c:f>
              <c:numCache>
                <c:formatCode>0%</c:formatCode>
                <c:ptCount val="6"/>
                <c:pt idx="0">
                  <c:v>0.61499999999999999</c:v>
                </c:pt>
                <c:pt idx="1">
                  <c:v>0.58199999999999996</c:v>
                </c:pt>
                <c:pt idx="2">
                  <c:v>0.57899999999999996</c:v>
                </c:pt>
                <c:pt idx="3">
                  <c:v>0.443</c:v>
                </c:pt>
                <c:pt idx="4">
                  <c:v>0.25900000000000001</c:v>
                </c:pt>
                <c:pt idx="5">
                  <c:v>0.433</c:v>
                </c:pt>
              </c:numCache>
            </c:numRef>
          </c:val>
          <c:extLst>
            <c:ext xmlns:c16="http://schemas.microsoft.com/office/drawing/2014/chart" uri="{C3380CC4-5D6E-409C-BE32-E72D297353CC}">
              <c16:uniqueId val="{00000000-4393-4621-B9F1-8B2A81068408}"/>
            </c:ext>
          </c:extLst>
        </c:ser>
        <c:dLbls>
          <c:showLegendKey val="0"/>
          <c:showVal val="0"/>
          <c:showCatName val="0"/>
          <c:showSerName val="0"/>
          <c:showPercent val="0"/>
          <c:showBubbleSize val="0"/>
        </c:dLbls>
        <c:gapWidth val="77"/>
        <c:overlap val="-27"/>
        <c:axId val="865382544"/>
        <c:axId val="865383264"/>
      </c:barChart>
      <c:catAx>
        <c:axId val="86538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865383264"/>
        <c:crosses val="autoZero"/>
        <c:auto val="1"/>
        <c:lblAlgn val="ctr"/>
        <c:lblOffset val="100"/>
        <c:noMultiLvlLbl val="0"/>
      </c:catAx>
      <c:valAx>
        <c:axId val="865383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865382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24868766404202E-2"/>
          <c:y val="4.9999064193756125E-2"/>
          <c:w val="0.80346402012248463"/>
          <c:h val="0.81547627890853269"/>
        </c:manualLayout>
      </c:layout>
      <c:lineChart>
        <c:grouping val="standard"/>
        <c:varyColors val="0"/>
        <c:ser>
          <c:idx val="1"/>
          <c:order val="0"/>
          <c:tx>
            <c:strRef>
              <c:f>'MT US LFPR'!$B$1</c:f>
              <c:strCache>
                <c:ptCount val="1"/>
                <c:pt idx="0">
                  <c:v>US LFPR</c:v>
                </c:pt>
              </c:strCache>
            </c:strRef>
          </c:tx>
          <c:spPr>
            <a:ln w="38100" cap="rnd">
              <a:solidFill>
                <a:srgbClr val="C00000"/>
              </a:solidFill>
              <a:round/>
            </a:ln>
            <a:effectLst/>
          </c:spPr>
          <c:marker>
            <c:symbol val="none"/>
          </c:marker>
          <c:cat>
            <c:numRef>
              <c:f>'MT US LFPR'!$A$2:$A$568</c:f>
              <c:numCache>
                <c:formatCode>m/d/yyyy</c:formatCode>
                <c:ptCount val="567"/>
                <c:pt idx="0">
                  <c:v>27760</c:v>
                </c:pt>
                <c:pt idx="1">
                  <c:v>27791</c:v>
                </c:pt>
                <c:pt idx="2">
                  <c:v>27820</c:v>
                </c:pt>
                <c:pt idx="3">
                  <c:v>27851</c:v>
                </c:pt>
                <c:pt idx="4">
                  <c:v>27881</c:v>
                </c:pt>
                <c:pt idx="5">
                  <c:v>27912</c:v>
                </c:pt>
                <c:pt idx="6">
                  <c:v>27942</c:v>
                </c:pt>
                <c:pt idx="7">
                  <c:v>27973</c:v>
                </c:pt>
                <c:pt idx="8">
                  <c:v>28004</c:v>
                </c:pt>
                <c:pt idx="9">
                  <c:v>28034</c:v>
                </c:pt>
                <c:pt idx="10">
                  <c:v>28065</c:v>
                </c:pt>
                <c:pt idx="11">
                  <c:v>28095</c:v>
                </c:pt>
                <c:pt idx="12">
                  <c:v>28126</c:v>
                </c:pt>
                <c:pt idx="13">
                  <c:v>28157</c:v>
                </c:pt>
                <c:pt idx="14">
                  <c:v>28185</c:v>
                </c:pt>
                <c:pt idx="15">
                  <c:v>28216</c:v>
                </c:pt>
                <c:pt idx="16">
                  <c:v>28246</c:v>
                </c:pt>
                <c:pt idx="17">
                  <c:v>28277</c:v>
                </c:pt>
                <c:pt idx="18">
                  <c:v>28307</c:v>
                </c:pt>
                <c:pt idx="19">
                  <c:v>28338</c:v>
                </c:pt>
                <c:pt idx="20">
                  <c:v>28369</c:v>
                </c:pt>
                <c:pt idx="21">
                  <c:v>28399</c:v>
                </c:pt>
                <c:pt idx="22">
                  <c:v>28430</c:v>
                </c:pt>
                <c:pt idx="23">
                  <c:v>28460</c:v>
                </c:pt>
                <c:pt idx="24">
                  <c:v>28491</c:v>
                </c:pt>
                <c:pt idx="25">
                  <c:v>28522</c:v>
                </c:pt>
                <c:pt idx="26">
                  <c:v>28550</c:v>
                </c:pt>
                <c:pt idx="27">
                  <c:v>28581</c:v>
                </c:pt>
                <c:pt idx="28">
                  <c:v>28611</c:v>
                </c:pt>
                <c:pt idx="29">
                  <c:v>28642</c:v>
                </c:pt>
                <c:pt idx="30">
                  <c:v>28672</c:v>
                </c:pt>
                <c:pt idx="31">
                  <c:v>28703</c:v>
                </c:pt>
                <c:pt idx="32">
                  <c:v>28734</c:v>
                </c:pt>
                <c:pt idx="33">
                  <c:v>28764</c:v>
                </c:pt>
                <c:pt idx="34">
                  <c:v>28795</c:v>
                </c:pt>
                <c:pt idx="35">
                  <c:v>28825</c:v>
                </c:pt>
                <c:pt idx="36">
                  <c:v>28856</c:v>
                </c:pt>
                <c:pt idx="37">
                  <c:v>28887</c:v>
                </c:pt>
                <c:pt idx="38">
                  <c:v>28915</c:v>
                </c:pt>
                <c:pt idx="39">
                  <c:v>28946</c:v>
                </c:pt>
                <c:pt idx="40">
                  <c:v>28976</c:v>
                </c:pt>
                <c:pt idx="41">
                  <c:v>29007</c:v>
                </c:pt>
                <c:pt idx="42">
                  <c:v>29037</c:v>
                </c:pt>
                <c:pt idx="43">
                  <c:v>29068</c:v>
                </c:pt>
                <c:pt idx="44">
                  <c:v>29099</c:v>
                </c:pt>
                <c:pt idx="45">
                  <c:v>29129</c:v>
                </c:pt>
                <c:pt idx="46">
                  <c:v>29160</c:v>
                </c:pt>
                <c:pt idx="47">
                  <c:v>29190</c:v>
                </c:pt>
                <c:pt idx="48">
                  <c:v>29221</c:v>
                </c:pt>
                <c:pt idx="49">
                  <c:v>29252</c:v>
                </c:pt>
                <c:pt idx="50">
                  <c:v>29281</c:v>
                </c:pt>
                <c:pt idx="51">
                  <c:v>29312</c:v>
                </c:pt>
                <c:pt idx="52">
                  <c:v>29342</c:v>
                </c:pt>
                <c:pt idx="53">
                  <c:v>29373</c:v>
                </c:pt>
                <c:pt idx="54">
                  <c:v>29403</c:v>
                </c:pt>
                <c:pt idx="55">
                  <c:v>29434</c:v>
                </c:pt>
                <c:pt idx="56">
                  <c:v>29465</c:v>
                </c:pt>
                <c:pt idx="57">
                  <c:v>29495</c:v>
                </c:pt>
                <c:pt idx="58">
                  <c:v>29526</c:v>
                </c:pt>
                <c:pt idx="59">
                  <c:v>29556</c:v>
                </c:pt>
                <c:pt idx="60">
                  <c:v>29587</c:v>
                </c:pt>
                <c:pt idx="61">
                  <c:v>29618</c:v>
                </c:pt>
                <c:pt idx="62">
                  <c:v>29646</c:v>
                </c:pt>
                <c:pt idx="63">
                  <c:v>29677</c:v>
                </c:pt>
                <c:pt idx="64">
                  <c:v>29707</c:v>
                </c:pt>
                <c:pt idx="65">
                  <c:v>29738</c:v>
                </c:pt>
                <c:pt idx="66">
                  <c:v>29768</c:v>
                </c:pt>
                <c:pt idx="67">
                  <c:v>29799</c:v>
                </c:pt>
                <c:pt idx="68">
                  <c:v>29830</c:v>
                </c:pt>
                <c:pt idx="69">
                  <c:v>29860</c:v>
                </c:pt>
                <c:pt idx="70">
                  <c:v>29891</c:v>
                </c:pt>
                <c:pt idx="71">
                  <c:v>29921</c:v>
                </c:pt>
                <c:pt idx="72">
                  <c:v>29952</c:v>
                </c:pt>
                <c:pt idx="73">
                  <c:v>29983</c:v>
                </c:pt>
                <c:pt idx="74">
                  <c:v>30011</c:v>
                </c:pt>
                <c:pt idx="75">
                  <c:v>30042</c:v>
                </c:pt>
                <c:pt idx="76">
                  <c:v>30072</c:v>
                </c:pt>
                <c:pt idx="77">
                  <c:v>30103</c:v>
                </c:pt>
                <c:pt idx="78">
                  <c:v>30133</c:v>
                </c:pt>
                <c:pt idx="79">
                  <c:v>30164</c:v>
                </c:pt>
                <c:pt idx="80">
                  <c:v>30195</c:v>
                </c:pt>
                <c:pt idx="81">
                  <c:v>30225</c:v>
                </c:pt>
                <c:pt idx="82">
                  <c:v>30256</c:v>
                </c:pt>
                <c:pt idx="83">
                  <c:v>30286</c:v>
                </c:pt>
                <c:pt idx="84">
                  <c:v>30317</c:v>
                </c:pt>
                <c:pt idx="85">
                  <c:v>30348</c:v>
                </c:pt>
                <c:pt idx="86">
                  <c:v>30376</c:v>
                </c:pt>
                <c:pt idx="87">
                  <c:v>30407</c:v>
                </c:pt>
                <c:pt idx="88">
                  <c:v>30437</c:v>
                </c:pt>
                <c:pt idx="89">
                  <c:v>30468</c:v>
                </c:pt>
                <c:pt idx="90">
                  <c:v>30498</c:v>
                </c:pt>
                <c:pt idx="91">
                  <c:v>30529</c:v>
                </c:pt>
                <c:pt idx="92">
                  <c:v>30560</c:v>
                </c:pt>
                <c:pt idx="93">
                  <c:v>30590</c:v>
                </c:pt>
                <c:pt idx="94">
                  <c:v>30621</c:v>
                </c:pt>
                <c:pt idx="95">
                  <c:v>30651</c:v>
                </c:pt>
                <c:pt idx="96">
                  <c:v>30682</c:v>
                </c:pt>
                <c:pt idx="97">
                  <c:v>30713</c:v>
                </c:pt>
                <c:pt idx="98">
                  <c:v>30742</c:v>
                </c:pt>
                <c:pt idx="99">
                  <c:v>30773</c:v>
                </c:pt>
                <c:pt idx="100">
                  <c:v>30803</c:v>
                </c:pt>
                <c:pt idx="101">
                  <c:v>30834</c:v>
                </c:pt>
                <c:pt idx="102">
                  <c:v>30864</c:v>
                </c:pt>
                <c:pt idx="103">
                  <c:v>30895</c:v>
                </c:pt>
                <c:pt idx="104">
                  <c:v>30926</c:v>
                </c:pt>
                <c:pt idx="105">
                  <c:v>30956</c:v>
                </c:pt>
                <c:pt idx="106">
                  <c:v>30987</c:v>
                </c:pt>
                <c:pt idx="107">
                  <c:v>31017</c:v>
                </c:pt>
                <c:pt idx="108">
                  <c:v>31048</c:v>
                </c:pt>
                <c:pt idx="109">
                  <c:v>31079</c:v>
                </c:pt>
                <c:pt idx="110">
                  <c:v>31107</c:v>
                </c:pt>
                <c:pt idx="111">
                  <c:v>31138</c:v>
                </c:pt>
                <c:pt idx="112">
                  <c:v>31168</c:v>
                </c:pt>
                <c:pt idx="113">
                  <c:v>31199</c:v>
                </c:pt>
                <c:pt idx="114">
                  <c:v>31229</c:v>
                </c:pt>
                <c:pt idx="115">
                  <c:v>31260</c:v>
                </c:pt>
                <c:pt idx="116">
                  <c:v>31291</c:v>
                </c:pt>
                <c:pt idx="117">
                  <c:v>31321</c:v>
                </c:pt>
                <c:pt idx="118">
                  <c:v>31352</c:v>
                </c:pt>
                <c:pt idx="119">
                  <c:v>31382</c:v>
                </c:pt>
                <c:pt idx="120">
                  <c:v>31413</c:v>
                </c:pt>
                <c:pt idx="121">
                  <c:v>31444</c:v>
                </c:pt>
                <c:pt idx="122">
                  <c:v>31472</c:v>
                </c:pt>
                <c:pt idx="123">
                  <c:v>31503</c:v>
                </c:pt>
                <c:pt idx="124">
                  <c:v>31533</c:v>
                </c:pt>
                <c:pt idx="125">
                  <c:v>31564</c:v>
                </c:pt>
                <c:pt idx="126">
                  <c:v>31594</c:v>
                </c:pt>
                <c:pt idx="127">
                  <c:v>31625</c:v>
                </c:pt>
                <c:pt idx="128">
                  <c:v>31656</c:v>
                </c:pt>
                <c:pt idx="129">
                  <c:v>31686</c:v>
                </c:pt>
                <c:pt idx="130">
                  <c:v>31717</c:v>
                </c:pt>
                <c:pt idx="131">
                  <c:v>31747</c:v>
                </c:pt>
                <c:pt idx="132">
                  <c:v>31778</c:v>
                </c:pt>
                <c:pt idx="133">
                  <c:v>31809</c:v>
                </c:pt>
                <c:pt idx="134">
                  <c:v>31837</c:v>
                </c:pt>
                <c:pt idx="135">
                  <c:v>31868</c:v>
                </c:pt>
                <c:pt idx="136">
                  <c:v>31898</c:v>
                </c:pt>
                <c:pt idx="137">
                  <c:v>31929</c:v>
                </c:pt>
                <c:pt idx="138">
                  <c:v>31959</c:v>
                </c:pt>
                <c:pt idx="139">
                  <c:v>31990</c:v>
                </c:pt>
                <c:pt idx="140">
                  <c:v>32021</c:v>
                </c:pt>
                <c:pt idx="141">
                  <c:v>32051</c:v>
                </c:pt>
                <c:pt idx="142">
                  <c:v>32082</c:v>
                </c:pt>
                <c:pt idx="143">
                  <c:v>32112</c:v>
                </c:pt>
                <c:pt idx="144">
                  <c:v>32143</c:v>
                </c:pt>
                <c:pt idx="145">
                  <c:v>32174</c:v>
                </c:pt>
                <c:pt idx="146">
                  <c:v>32203</c:v>
                </c:pt>
                <c:pt idx="147">
                  <c:v>32234</c:v>
                </c:pt>
                <c:pt idx="148">
                  <c:v>32264</c:v>
                </c:pt>
                <c:pt idx="149">
                  <c:v>32295</c:v>
                </c:pt>
                <c:pt idx="150">
                  <c:v>32325</c:v>
                </c:pt>
                <c:pt idx="151">
                  <c:v>32356</c:v>
                </c:pt>
                <c:pt idx="152">
                  <c:v>32387</c:v>
                </c:pt>
                <c:pt idx="153">
                  <c:v>32417</c:v>
                </c:pt>
                <c:pt idx="154">
                  <c:v>32448</c:v>
                </c:pt>
                <c:pt idx="155">
                  <c:v>32478</c:v>
                </c:pt>
                <c:pt idx="156">
                  <c:v>32509</c:v>
                </c:pt>
                <c:pt idx="157">
                  <c:v>32540</c:v>
                </c:pt>
                <c:pt idx="158">
                  <c:v>32568</c:v>
                </c:pt>
                <c:pt idx="159">
                  <c:v>32599</c:v>
                </c:pt>
                <c:pt idx="160">
                  <c:v>32629</c:v>
                </c:pt>
                <c:pt idx="161">
                  <c:v>32660</c:v>
                </c:pt>
                <c:pt idx="162">
                  <c:v>32690</c:v>
                </c:pt>
                <c:pt idx="163">
                  <c:v>32721</c:v>
                </c:pt>
                <c:pt idx="164">
                  <c:v>32752</c:v>
                </c:pt>
                <c:pt idx="165">
                  <c:v>32782</c:v>
                </c:pt>
                <c:pt idx="166">
                  <c:v>32813</c:v>
                </c:pt>
                <c:pt idx="167">
                  <c:v>32843</c:v>
                </c:pt>
                <c:pt idx="168">
                  <c:v>32874</c:v>
                </c:pt>
                <c:pt idx="169">
                  <c:v>32905</c:v>
                </c:pt>
                <c:pt idx="170">
                  <c:v>32933</c:v>
                </c:pt>
                <c:pt idx="171">
                  <c:v>32964</c:v>
                </c:pt>
                <c:pt idx="172">
                  <c:v>32994</c:v>
                </c:pt>
                <c:pt idx="173">
                  <c:v>33025</c:v>
                </c:pt>
                <c:pt idx="174">
                  <c:v>33055</c:v>
                </c:pt>
                <c:pt idx="175">
                  <c:v>33086</c:v>
                </c:pt>
                <c:pt idx="176">
                  <c:v>33117</c:v>
                </c:pt>
                <c:pt idx="177">
                  <c:v>33147</c:v>
                </c:pt>
                <c:pt idx="178">
                  <c:v>33178</c:v>
                </c:pt>
                <c:pt idx="179">
                  <c:v>33208</c:v>
                </c:pt>
                <c:pt idx="180">
                  <c:v>33239</c:v>
                </c:pt>
                <c:pt idx="181">
                  <c:v>33270</c:v>
                </c:pt>
                <c:pt idx="182">
                  <c:v>33298</c:v>
                </c:pt>
                <c:pt idx="183">
                  <c:v>33329</c:v>
                </c:pt>
                <c:pt idx="184">
                  <c:v>33359</c:v>
                </c:pt>
                <c:pt idx="185">
                  <c:v>33390</c:v>
                </c:pt>
                <c:pt idx="186">
                  <c:v>33420</c:v>
                </c:pt>
                <c:pt idx="187">
                  <c:v>33451</c:v>
                </c:pt>
                <c:pt idx="188">
                  <c:v>33482</c:v>
                </c:pt>
                <c:pt idx="189">
                  <c:v>33512</c:v>
                </c:pt>
                <c:pt idx="190">
                  <c:v>33543</c:v>
                </c:pt>
                <c:pt idx="191">
                  <c:v>33573</c:v>
                </c:pt>
                <c:pt idx="192">
                  <c:v>33604</c:v>
                </c:pt>
                <c:pt idx="193">
                  <c:v>33635</c:v>
                </c:pt>
                <c:pt idx="194">
                  <c:v>33664</c:v>
                </c:pt>
                <c:pt idx="195">
                  <c:v>33695</c:v>
                </c:pt>
                <c:pt idx="196">
                  <c:v>33725</c:v>
                </c:pt>
                <c:pt idx="197">
                  <c:v>33756</c:v>
                </c:pt>
                <c:pt idx="198">
                  <c:v>33786</c:v>
                </c:pt>
                <c:pt idx="199">
                  <c:v>33817</c:v>
                </c:pt>
                <c:pt idx="200">
                  <c:v>33848</c:v>
                </c:pt>
                <c:pt idx="201">
                  <c:v>33878</c:v>
                </c:pt>
                <c:pt idx="202">
                  <c:v>33909</c:v>
                </c:pt>
                <c:pt idx="203">
                  <c:v>33939</c:v>
                </c:pt>
                <c:pt idx="204">
                  <c:v>33970</c:v>
                </c:pt>
                <c:pt idx="205">
                  <c:v>34001</c:v>
                </c:pt>
                <c:pt idx="206">
                  <c:v>34029</c:v>
                </c:pt>
                <c:pt idx="207">
                  <c:v>34060</c:v>
                </c:pt>
                <c:pt idx="208">
                  <c:v>34090</c:v>
                </c:pt>
                <c:pt idx="209">
                  <c:v>34121</c:v>
                </c:pt>
                <c:pt idx="210">
                  <c:v>34151</c:v>
                </c:pt>
                <c:pt idx="211">
                  <c:v>34182</c:v>
                </c:pt>
                <c:pt idx="212">
                  <c:v>34213</c:v>
                </c:pt>
                <c:pt idx="213">
                  <c:v>34243</c:v>
                </c:pt>
                <c:pt idx="214">
                  <c:v>34274</c:v>
                </c:pt>
                <c:pt idx="215">
                  <c:v>34304</c:v>
                </c:pt>
                <c:pt idx="216">
                  <c:v>34335</c:v>
                </c:pt>
                <c:pt idx="217">
                  <c:v>34366</c:v>
                </c:pt>
                <c:pt idx="218">
                  <c:v>34394</c:v>
                </c:pt>
                <c:pt idx="219">
                  <c:v>34425</c:v>
                </c:pt>
                <c:pt idx="220">
                  <c:v>34455</c:v>
                </c:pt>
                <c:pt idx="221">
                  <c:v>34486</c:v>
                </c:pt>
                <c:pt idx="222">
                  <c:v>34516</c:v>
                </c:pt>
                <c:pt idx="223">
                  <c:v>34547</c:v>
                </c:pt>
                <c:pt idx="224">
                  <c:v>34578</c:v>
                </c:pt>
                <c:pt idx="225">
                  <c:v>34608</c:v>
                </c:pt>
                <c:pt idx="226">
                  <c:v>34639</c:v>
                </c:pt>
                <c:pt idx="227">
                  <c:v>34669</c:v>
                </c:pt>
                <c:pt idx="228">
                  <c:v>34700</c:v>
                </c:pt>
                <c:pt idx="229">
                  <c:v>34731</c:v>
                </c:pt>
                <c:pt idx="230">
                  <c:v>34759</c:v>
                </c:pt>
                <c:pt idx="231">
                  <c:v>34790</c:v>
                </c:pt>
                <c:pt idx="232">
                  <c:v>34820</c:v>
                </c:pt>
                <c:pt idx="233">
                  <c:v>34851</c:v>
                </c:pt>
                <c:pt idx="234">
                  <c:v>34881</c:v>
                </c:pt>
                <c:pt idx="235">
                  <c:v>34912</c:v>
                </c:pt>
                <c:pt idx="236">
                  <c:v>34943</c:v>
                </c:pt>
                <c:pt idx="237">
                  <c:v>34973</c:v>
                </c:pt>
                <c:pt idx="238">
                  <c:v>35004</c:v>
                </c:pt>
                <c:pt idx="239">
                  <c:v>35034</c:v>
                </c:pt>
                <c:pt idx="240">
                  <c:v>35065</c:v>
                </c:pt>
                <c:pt idx="241">
                  <c:v>35096</c:v>
                </c:pt>
                <c:pt idx="242">
                  <c:v>35125</c:v>
                </c:pt>
                <c:pt idx="243">
                  <c:v>35156</c:v>
                </c:pt>
                <c:pt idx="244">
                  <c:v>35186</c:v>
                </c:pt>
                <c:pt idx="245">
                  <c:v>35217</c:v>
                </c:pt>
                <c:pt idx="246">
                  <c:v>35247</c:v>
                </c:pt>
                <c:pt idx="247">
                  <c:v>35278</c:v>
                </c:pt>
                <c:pt idx="248">
                  <c:v>35309</c:v>
                </c:pt>
                <c:pt idx="249">
                  <c:v>35339</c:v>
                </c:pt>
                <c:pt idx="250">
                  <c:v>35370</c:v>
                </c:pt>
                <c:pt idx="251">
                  <c:v>35400</c:v>
                </c:pt>
                <c:pt idx="252">
                  <c:v>35431</c:v>
                </c:pt>
                <c:pt idx="253">
                  <c:v>35462</c:v>
                </c:pt>
                <c:pt idx="254">
                  <c:v>35490</c:v>
                </c:pt>
                <c:pt idx="255">
                  <c:v>35521</c:v>
                </c:pt>
                <c:pt idx="256">
                  <c:v>35551</c:v>
                </c:pt>
                <c:pt idx="257">
                  <c:v>35582</c:v>
                </c:pt>
                <c:pt idx="258">
                  <c:v>35612</c:v>
                </c:pt>
                <c:pt idx="259">
                  <c:v>35643</c:v>
                </c:pt>
                <c:pt idx="260">
                  <c:v>35674</c:v>
                </c:pt>
                <c:pt idx="261">
                  <c:v>35704</c:v>
                </c:pt>
                <c:pt idx="262">
                  <c:v>35735</c:v>
                </c:pt>
                <c:pt idx="263">
                  <c:v>35765</c:v>
                </c:pt>
                <c:pt idx="264">
                  <c:v>35796</c:v>
                </c:pt>
                <c:pt idx="265">
                  <c:v>35827</c:v>
                </c:pt>
                <c:pt idx="266">
                  <c:v>35855</c:v>
                </c:pt>
                <c:pt idx="267">
                  <c:v>35886</c:v>
                </c:pt>
                <c:pt idx="268">
                  <c:v>35916</c:v>
                </c:pt>
                <c:pt idx="269">
                  <c:v>35947</c:v>
                </c:pt>
                <c:pt idx="270">
                  <c:v>35977</c:v>
                </c:pt>
                <c:pt idx="271">
                  <c:v>36008</c:v>
                </c:pt>
                <c:pt idx="272">
                  <c:v>36039</c:v>
                </c:pt>
                <c:pt idx="273">
                  <c:v>36069</c:v>
                </c:pt>
                <c:pt idx="274">
                  <c:v>36100</c:v>
                </c:pt>
                <c:pt idx="275">
                  <c:v>36130</c:v>
                </c:pt>
                <c:pt idx="276">
                  <c:v>36161</c:v>
                </c:pt>
                <c:pt idx="277">
                  <c:v>36192</c:v>
                </c:pt>
                <c:pt idx="278">
                  <c:v>36220</c:v>
                </c:pt>
                <c:pt idx="279">
                  <c:v>36251</c:v>
                </c:pt>
                <c:pt idx="280">
                  <c:v>36281</c:v>
                </c:pt>
                <c:pt idx="281">
                  <c:v>36312</c:v>
                </c:pt>
                <c:pt idx="282">
                  <c:v>36342</c:v>
                </c:pt>
                <c:pt idx="283">
                  <c:v>36373</c:v>
                </c:pt>
                <c:pt idx="284">
                  <c:v>36404</c:v>
                </c:pt>
                <c:pt idx="285">
                  <c:v>36434</c:v>
                </c:pt>
                <c:pt idx="286">
                  <c:v>36465</c:v>
                </c:pt>
                <c:pt idx="287">
                  <c:v>36495</c:v>
                </c:pt>
                <c:pt idx="288">
                  <c:v>36526</c:v>
                </c:pt>
                <c:pt idx="289">
                  <c:v>36557</c:v>
                </c:pt>
                <c:pt idx="290">
                  <c:v>36586</c:v>
                </c:pt>
                <c:pt idx="291">
                  <c:v>36617</c:v>
                </c:pt>
                <c:pt idx="292">
                  <c:v>36647</c:v>
                </c:pt>
                <c:pt idx="293">
                  <c:v>36678</c:v>
                </c:pt>
                <c:pt idx="294">
                  <c:v>36708</c:v>
                </c:pt>
                <c:pt idx="295">
                  <c:v>36739</c:v>
                </c:pt>
                <c:pt idx="296">
                  <c:v>36770</c:v>
                </c:pt>
                <c:pt idx="297">
                  <c:v>36800</c:v>
                </c:pt>
                <c:pt idx="298">
                  <c:v>36831</c:v>
                </c:pt>
                <c:pt idx="299">
                  <c:v>36861</c:v>
                </c:pt>
                <c:pt idx="300">
                  <c:v>36892</c:v>
                </c:pt>
                <c:pt idx="301">
                  <c:v>36923</c:v>
                </c:pt>
                <c:pt idx="302">
                  <c:v>36951</c:v>
                </c:pt>
                <c:pt idx="303">
                  <c:v>36982</c:v>
                </c:pt>
                <c:pt idx="304">
                  <c:v>37012</c:v>
                </c:pt>
                <c:pt idx="305">
                  <c:v>37043</c:v>
                </c:pt>
                <c:pt idx="306">
                  <c:v>37073</c:v>
                </c:pt>
                <c:pt idx="307">
                  <c:v>37104</c:v>
                </c:pt>
                <c:pt idx="308">
                  <c:v>37135</c:v>
                </c:pt>
                <c:pt idx="309">
                  <c:v>37165</c:v>
                </c:pt>
                <c:pt idx="310">
                  <c:v>37196</c:v>
                </c:pt>
                <c:pt idx="311">
                  <c:v>37226</c:v>
                </c:pt>
                <c:pt idx="312">
                  <c:v>37257</c:v>
                </c:pt>
                <c:pt idx="313">
                  <c:v>37288</c:v>
                </c:pt>
                <c:pt idx="314">
                  <c:v>37316</c:v>
                </c:pt>
                <c:pt idx="315">
                  <c:v>37347</c:v>
                </c:pt>
                <c:pt idx="316">
                  <c:v>37377</c:v>
                </c:pt>
                <c:pt idx="317">
                  <c:v>37408</c:v>
                </c:pt>
                <c:pt idx="318">
                  <c:v>37438</c:v>
                </c:pt>
                <c:pt idx="319">
                  <c:v>37469</c:v>
                </c:pt>
                <c:pt idx="320">
                  <c:v>37500</c:v>
                </c:pt>
                <c:pt idx="321">
                  <c:v>37530</c:v>
                </c:pt>
                <c:pt idx="322">
                  <c:v>37561</c:v>
                </c:pt>
                <c:pt idx="323">
                  <c:v>37591</c:v>
                </c:pt>
                <c:pt idx="324">
                  <c:v>37622</c:v>
                </c:pt>
                <c:pt idx="325">
                  <c:v>37653</c:v>
                </c:pt>
                <c:pt idx="326">
                  <c:v>37681</c:v>
                </c:pt>
                <c:pt idx="327">
                  <c:v>37712</c:v>
                </c:pt>
                <c:pt idx="328">
                  <c:v>37742</c:v>
                </c:pt>
                <c:pt idx="329">
                  <c:v>37773</c:v>
                </c:pt>
                <c:pt idx="330">
                  <c:v>37803</c:v>
                </c:pt>
                <c:pt idx="331">
                  <c:v>37834</c:v>
                </c:pt>
                <c:pt idx="332">
                  <c:v>37865</c:v>
                </c:pt>
                <c:pt idx="333">
                  <c:v>37895</c:v>
                </c:pt>
                <c:pt idx="334">
                  <c:v>37926</c:v>
                </c:pt>
                <c:pt idx="335">
                  <c:v>37956</c:v>
                </c:pt>
                <c:pt idx="336">
                  <c:v>37987</c:v>
                </c:pt>
                <c:pt idx="337">
                  <c:v>38018</c:v>
                </c:pt>
                <c:pt idx="338">
                  <c:v>38047</c:v>
                </c:pt>
                <c:pt idx="339">
                  <c:v>38078</c:v>
                </c:pt>
                <c:pt idx="340">
                  <c:v>38108</c:v>
                </c:pt>
                <c:pt idx="341">
                  <c:v>38139</c:v>
                </c:pt>
                <c:pt idx="342">
                  <c:v>38169</c:v>
                </c:pt>
                <c:pt idx="343">
                  <c:v>38200</c:v>
                </c:pt>
                <c:pt idx="344">
                  <c:v>38231</c:v>
                </c:pt>
                <c:pt idx="345">
                  <c:v>38261</c:v>
                </c:pt>
                <c:pt idx="346">
                  <c:v>38292</c:v>
                </c:pt>
                <c:pt idx="347">
                  <c:v>38322</c:v>
                </c:pt>
                <c:pt idx="348">
                  <c:v>38353</c:v>
                </c:pt>
                <c:pt idx="349">
                  <c:v>38384</c:v>
                </c:pt>
                <c:pt idx="350">
                  <c:v>38412</c:v>
                </c:pt>
                <c:pt idx="351">
                  <c:v>38443</c:v>
                </c:pt>
                <c:pt idx="352">
                  <c:v>38473</c:v>
                </c:pt>
                <c:pt idx="353">
                  <c:v>38504</c:v>
                </c:pt>
                <c:pt idx="354">
                  <c:v>38534</c:v>
                </c:pt>
                <c:pt idx="355">
                  <c:v>38565</c:v>
                </c:pt>
                <c:pt idx="356">
                  <c:v>38596</c:v>
                </c:pt>
                <c:pt idx="357">
                  <c:v>38626</c:v>
                </c:pt>
                <c:pt idx="358">
                  <c:v>38657</c:v>
                </c:pt>
                <c:pt idx="359">
                  <c:v>38687</c:v>
                </c:pt>
                <c:pt idx="360">
                  <c:v>38718</c:v>
                </c:pt>
                <c:pt idx="361">
                  <c:v>38749</c:v>
                </c:pt>
                <c:pt idx="362">
                  <c:v>38777</c:v>
                </c:pt>
                <c:pt idx="363">
                  <c:v>38808</c:v>
                </c:pt>
                <c:pt idx="364">
                  <c:v>38838</c:v>
                </c:pt>
                <c:pt idx="365">
                  <c:v>38869</c:v>
                </c:pt>
                <c:pt idx="366">
                  <c:v>38899</c:v>
                </c:pt>
                <c:pt idx="367">
                  <c:v>38930</c:v>
                </c:pt>
                <c:pt idx="368">
                  <c:v>38961</c:v>
                </c:pt>
                <c:pt idx="369">
                  <c:v>38991</c:v>
                </c:pt>
                <c:pt idx="370">
                  <c:v>39022</c:v>
                </c:pt>
                <c:pt idx="371">
                  <c:v>39052</c:v>
                </c:pt>
                <c:pt idx="372">
                  <c:v>39083</c:v>
                </c:pt>
                <c:pt idx="373">
                  <c:v>39114</c:v>
                </c:pt>
                <c:pt idx="374">
                  <c:v>39142</c:v>
                </c:pt>
                <c:pt idx="375">
                  <c:v>39173</c:v>
                </c:pt>
                <c:pt idx="376">
                  <c:v>39203</c:v>
                </c:pt>
                <c:pt idx="377">
                  <c:v>39234</c:v>
                </c:pt>
                <c:pt idx="378">
                  <c:v>39264</c:v>
                </c:pt>
                <c:pt idx="379">
                  <c:v>39295</c:v>
                </c:pt>
                <c:pt idx="380">
                  <c:v>39326</c:v>
                </c:pt>
                <c:pt idx="381">
                  <c:v>39356</c:v>
                </c:pt>
                <c:pt idx="382">
                  <c:v>39387</c:v>
                </c:pt>
                <c:pt idx="383">
                  <c:v>39417</c:v>
                </c:pt>
                <c:pt idx="384">
                  <c:v>39448</c:v>
                </c:pt>
                <c:pt idx="385">
                  <c:v>39479</c:v>
                </c:pt>
                <c:pt idx="386">
                  <c:v>39508</c:v>
                </c:pt>
                <c:pt idx="387">
                  <c:v>39539</c:v>
                </c:pt>
                <c:pt idx="388">
                  <c:v>39569</c:v>
                </c:pt>
                <c:pt idx="389">
                  <c:v>39600</c:v>
                </c:pt>
                <c:pt idx="390">
                  <c:v>39630</c:v>
                </c:pt>
                <c:pt idx="391">
                  <c:v>39661</c:v>
                </c:pt>
                <c:pt idx="392">
                  <c:v>39692</c:v>
                </c:pt>
                <c:pt idx="393">
                  <c:v>39722</c:v>
                </c:pt>
                <c:pt idx="394">
                  <c:v>39753</c:v>
                </c:pt>
                <c:pt idx="395">
                  <c:v>39783</c:v>
                </c:pt>
                <c:pt idx="396">
                  <c:v>39814</c:v>
                </c:pt>
                <c:pt idx="397">
                  <c:v>39845</c:v>
                </c:pt>
                <c:pt idx="398">
                  <c:v>39873</c:v>
                </c:pt>
                <c:pt idx="399">
                  <c:v>39904</c:v>
                </c:pt>
                <c:pt idx="400">
                  <c:v>39934</c:v>
                </c:pt>
                <c:pt idx="401">
                  <c:v>39965</c:v>
                </c:pt>
                <c:pt idx="402">
                  <c:v>39995</c:v>
                </c:pt>
                <c:pt idx="403">
                  <c:v>40026</c:v>
                </c:pt>
                <c:pt idx="404">
                  <c:v>40057</c:v>
                </c:pt>
                <c:pt idx="405">
                  <c:v>40087</c:v>
                </c:pt>
                <c:pt idx="406">
                  <c:v>40118</c:v>
                </c:pt>
                <c:pt idx="407">
                  <c:v>40148</c:v>
                </c:pt>
                <c:pt idx="408">
                  <c:v>40179</c:v>
                </c:pt>
                <c:pt idx="409">
                  <c:v>40210</c:v>
                </c:pt>
                <c:pt idx="410">
                  <c:v>40238</c:v>
                </c:pt>
                <c:pt idx="411">
                  <c:v>40269</c:v>
                </c:pt>
                <c:pt idx="412">
                  <c:v>40299</c:v>
                </c:pt>
                <c:pt idx="413">
                  <c:v>40330</c:v>
                </c:pt>
                <c:pt idx="414">
                  <c:v>40360</c:v>
                </c:pt>
                <c:pt idx="415">
                  <c:v>40391</c:v>
                </c:pt>
                <c:pt idx="416">
                  <c:v>40422</c:v>
                </c:pt>
                <c:pt idx="417">
                  <c:v>40452</c:v>
                </c:pt>
                <c:pt idx="418">
                  <c:v>40483</c:v>
                </c:pt>
                <c:pt idx="419">
                  <c:v>40513</c:v>
                </c:pt>
                <c:pt idx="420">
                  <c:v>40544</c:v>
                </c:pt>
                <c:pt idx="421">
                  <c:v>40575</c:v>
                </c:pt>
                <c:pt idx="422">
                  <c:v>40603</c:v>
                </c:pt>
                <c:pt idx="423">
                  <c:v>40634</c:v>
                </c:pt>
                <c:pt idx="424">
                  <c:v>40664</c:v>
                </c:pt>
                <c:pt idx="425">
                  <c:v>40695</c:v>
                </c:pt>
                <c:pt idx="426">
                  <c:v>40725</c:v>
                </c:pt>
                <c:pt idx="427">
                  <c:v>40756</c:v>
                </c:pt>
                <c:pt idx="428">
                  <c:v>40787</c:v>
                </c:pt>
                <c:pt idx="429">
                  <c:v>40817</c:v>
                </c:pt>
                <c:pt idx="430">
                  <c:v>40848</c:v>
                </c:pt>
                <c:pt idx="431">
                  <c:v>40878</c:v>
                </c:pt>
                <c:pt idx="432">
                  <c:v>40909</c:v>
                </c:pt>
                <c:pt idx="433">
                  <c:v>40940</c:v>
                </c:pt>
                <c:pt idx="434">
                  <c:v>40969</c:v>
                </c:pt>
                <c:pt idx="435">
                  <c:v>41000</c:v>
                </c:pt>
                <c:pt idx="436">
                  <c:v>41030</c:v>
                </c:pt>
                <c:pt idx="437">
                  <c:v>41061</c:v>
                </c:pt>
                <c:pt idx="438">
                  <c:v>41091</c:v>
                </c:pt>
                <c:pt idx="439">
                  <c:v>41122</c:v>
                </c:pt>
                <c:pt idx="440">
                  <c:v>41153</c:v>
                </c:pt>
                <c:pt idx="441">
                  <c:v>41183</c:v>
                </c:pt>
                <c:pt idx="442">
                  <c:v>41214</c:v>
                </c:pt>
                <c:pt idx="443">
                  <c:v>41244</c:v>
                </c:pt>
                <c:pt idx="444">
                  <c:v>41275</c:v>
                </c:pt>
                <c:pt idx="445">
                  <c:v>41306</c:v>
                </c:pt>
                <c:pt idx="446">
                  <c:v>41334</c:v>
                </c:pt>
                <c:pt idx="447">
                  <c:v>41365</c:v>
                </c:pt>
                <c:pt idx="448">
                  <c:v>41395</c:v>
                </c:pt>
                <c:pt idx="449">
                  <c:v>41426</c:v>
                </c:pt>
                <c:pt idx="450">
                  <c:v>41456</c:v>
                </c:pt>
                <c:pt idx="451">
                  <c:v>41487</c:v>
                </c:pt>
                <c:pt idx="452">
                  <c:v>41518</c:v>
                </c:pt>
                <c:pt idx="453">
                  <c:v>41548</c:v>
                </c:pt>
                <c:pt idx="454">
                  <c:v>41579</c:v>
                </c:pt>
                <c:pt idx="455">
                  <c:v>41609</c:v>
                </c:pt>
                <c:pt idx="456">
                  <c:v>41640</c:v>
                </c:pt>
                <c:pt idx="457">
                  <c:v>41671</c:v>
                </c:pt>
                <c:pt idx="458">
                  <c:v>41699</c:v>
                </c:pt>
                <c:pt idx="459">
                  <c:v>41730</c:v>
                </c:pt>
                <c:pt idx="460">
                  <c:v>41760</c:v>
                </c:pt>
                <c:pt idx="461">
                  <c:v>41791</c:v>
                </c:pt>
                <c:pt idx="462">
                  <c:v>41821</c:v>
                </c:pt>
                <c:pt idx="463">
                  <c:v>41852</c:v>
                </c:pt>
                <c:pt idx="464">
                  <c:v>41883</c:v>
                </c:pt>
                <c:pt idx="465">
                  <c:v>41913</c:v>
                </c:pt>
                <c:pt idx="466">
                  <c:v>41944</c:v>
                </c:pt>
                <c:pt idx="467">
                  <c:v>41974</c:v>
                </c:pt>
                <c:pt idx="468">
                  <c:v>42005</c:v>
                </c:pt>
                <c:pt idx="469">
                  <c:v>42036</c:v>
                </c:pt>
                <c:pt idx="470">
                  <c:v>42064</c:v>
                </c:pt>
                <c:pt idx="471">
                  <c:v>42095</c:v>
                </c:pt>
                <c:pt idx="472">
                  <c:v>42125</c:v>
                </c:pt>
                <c:pt idx="473">
                  <c:v>42156</c:v>
                </c:pt>
                <c:pt idx="474">
                  <c:v>42186</c:v>
                </c:pt>
                <c:pt idx="475">
                  <c:v>42217</c:v>
                </c:pt>
                <c:pt idx="476">
                  <c:v>42248</c:v>
                </c:pt>
                <c:pt idx="477">
                  <c:v>42278</c:v>
                </c:pt>
                <c:pt idx="478">
                  <c:v>42309</c:v>
                </c:pt>
                <c:pt idx="479">
                  <c:v>42339</c:v>
                </c:pt>
                <c:pt idx="480">
                  <c:v>42370</c:v>
                </c:pt>
                <c:pt idx="481">
                  <c:v>42401</c:v>
                </c:pt>
                <c:pt idx="482">
                  <c:v>42430</c:v>
                </c:pt>
                <c:pt idx="483">
                  <c:v>42461</c:v>
                </c:pt>
                <c:pt idx="484">
                  <c:v>42491</c:v>
                </c:pt>
                <c:pt idx="485">
                  <c:v>42522</c:v>
                </c:pt>
                <c:pt idx="486">
                  <c:v>42552</c:v>
                </c:pt>
                <c:pt idx="487">
                  <c:v>42583</c:v>
                </c:pt>
                <c:pt idx="488">
                  <c:v>42614</c:v>
                </c:pt>
                <c:pt idx="489">
                  <c:v>42644</c:v>
                </c:pt>
                <c:pt idx="490">
                  <c:v>42675</c:v>
                </c:pt>
                <c:pt idx="491">
                  <c:v>42705</c:v>
                </c:pt>
                <c:pt idx="492">
                  <c:v>42736</c:v>
                </c:pt>
                <c:pt idx="493">
                  <c:v>42767</c:v>
                </c:pt>
                <c:pt idx="494">
                  <c:v>42795</c:v>
                </c:pt>
                <c:pt idx="495">
                  <c:v>42826</c:v>
                </c:pt>
                <c:pt idx="496">
                  <c:v>42856</c:v>
                </c:pt>
                <c:pt idx="497">
                  <c:v>42887</c:v>
                </c:pt>
                <c:pt idx="498">
                  <c:v>42917</c:v>
                </c:pt>
                <c:pt idx="499">
                  <c:v>42948</c:v>
                </c:pt>
                <c:pt idx="500">
                  <c:v>42979</c:v>
                </c:pt>
                <c:pt idx="501">
                  <c:v>43009</c:v>
                </c:pt>
                <c:pt idx="502">
                  <c:v>43040</c:v>
                </c:pt>
                <c:pt idx="503">
                  <c:v>43070</c:v>
                </c:pt>
                <c:pt idx="504">
                  <c:v>43101</c:v>
                </c:pt>
                <c:pt idx="505">
                  <c:v>43132</c:v>
                </c:pt>
                <c:pt idx="506">
                  <c:v>43160</c:v>
                </c:pt>
                <c:pt idx="507">
                  <c:v>43191</c:v>
                </c:pt>
                <c:pt idx="508">
                  <c:v>43221</c:v>
                </c:pt>
                <c:pt idx="509">
                  <c:v>43252</c:v>
                </c:pt>
                <c:pt idx="510">
                  <c:v>43282</c:v>
                </c:pt>
                <c:pt idx="511">
                  <c:v>43313</c:v>
                </c:pt>
                <c:pt idx="512">
                  <c:v>43344</c:v>
                </c:pt>
                <c:pt idx="513">
                  <c:v>43374</c:v>
                </c:pt>
                <c:pt idx="514">
                  <c:v>43405</c:v>
                </c:pt>
                <c:pt idx="515">
                  <c:v>43435</c:v>
                </c:pt>
                <c:pt idx="516">
                  <c:v>43466</c:v>
                </c:pt>
                <c:pt idx="517">
                  <c:v>43497</c:v>
                </c:pt>
                <c:pt idx="518">
                  <c:v>43525</c:v>
                </c:pt>
                <c:pt idx="519">
                  <c:v>43556</c:v>
                </c:pt>
                <c:pt idx="520">
                  <c:v>43586</c:v>
                </c:pt>
                <c:pt idx="521">
                  <c:v>43617</c:v>
                </c:pt>
                <c:pt idx="522">
                  <c:v>43647</c:v>
                </c:pt>
                <c:pt idx="523">
                  <c:v>43678</c:v>
                </c:pt>
                <c:pt idx="524">
                  <c:v>43709</c:v>
                </c:pt>
                <c:pt idx="525">
                  <c:v>43739</c:v>
                </c:pt>
                <c:pt idx="526">
                  <c:v>43770</c:v>
                </c:pt>
                <c:pt idx="527">
                  <c:v>43800</c:v>
                </c:pt>
                <c:pt idx="528">
                  <c:v>43831</c:v>
                </c:pt>
                <c:pt idx="529">
                  <c:v>43862</c:v>
                </c:pt>
                <c:pt idx="530">
                  <c:v>43891</c:v>
                </c:pt>
                <c:pt idx="531">
                  <c:v>43922</c:v>
                </c:pt>
                <c:pt idx="532">
                  <c:v>43952</c:v>
                </c:pt>
                <c:pt idx="533">
                  <c:v>43983</c:v>
                </c:pt>
                <c:pt idx="534">
                  <c:v>44013</c:v>
                </c:pt>
                <c:pt idx="535">
                  <c:v>44044</c:v>
                </c:pt>
                <c:pt idx="536">
                  <c:v>44075</c:v>
                </c:pt>
                <c:pt idx="537">
                  <c:v>44105</c:v>
                </c:pt>
                <c:pt idx="538">
                  <c:v>44136</c:v>
                </c:pt>
                <c:pt idx="539">
                  <c:v>44166</c:v>
                </c:pt>
                <c:pt idx="540">
                  <c:v>44197</c:v>
                </c:pt>
                <c:pt idx="541">
                  <c:v>44228</c:v>
                </c:pt>
                <c:pt idx="542">
                  <c:v>44256</c:v>
                </c:pt>
                <c:pt idx="543">
                  <c:v>44287</c:v>
                </c:pt>
                <c:pt idx="544">
                  <c:v>44317</c:v>
                </c:pt>
                <c:pt idx="545">
                  <c:v>44348</c:v>
                </c:pt>
                <c:pt idx="546">
                  <c:v>44378</c:v>
                </c:pt>
                <c:pt idx="547">
                  <c:v>44409</c:v>
                </c:pt>
                <c:pt idx="548">
                  <c:v>44440</c:v>
                </c:pt>
                <c:pt idx="549">
                  <c:v>44470</c:v>
                </c:pt>
                <c:pt idx="550">
                  <c:v>44501</c:v>
                </c:pt>
                <c:pt idx="551">
                  <c:v>44531</c:v>
                </c:pt>
                <c:pt idx="552">
                  <c:v>44562</c:v>
                </c:pt>
                <c:pt idx="553">
                  <c:v>44593</c:v>
                </c:pt>
                <c:pt idx="554">
                  <c:v>44621</c:v>
                </c:pt>
                <c:pt idx="555">
                  <c:v>44652</c:v>
                </c:pt>
                <c:pt idx="556">
                  <c:v>44682</c:v>
                </c:pt>
                <c:pt idx="557">
                  <c:v>44713</c:v>
                </c:pt>
                <c:pt idx="558">
                  <c:v>44743</c:v>
                </c:pt>
                <c:pt idx="559">
                  <c:v>44774</c:v>
                </c:pt>
                <c:pt idx="560">
                  <c:v>44805</c:v>
                </c:pt>
                <c:pt idx="561">
                  <c:v>44835</c:v>
                </c:pt>
                <c:pt idx="562">
                  <c:v>44866</c:v>
                </c:pt>
                <c:pt idx="563">
                  <c:v>44896</c:v>
                </c:pt>
                <c:pt idx="564">
                  <c:v>44927</c:v>
                </c:pt>
                <c:pt idx="565">
                  <c:v>44958</c:v>
                </c:pt>
                <c:pt idx="566">
                  <c:v>44986</c:v>
                </c:pt>
              </c:numCache>
            </c:numRef>
          </c:cat>
          <c:val>
            <c:numRef>
              <c:f>'MT US LFPR'!$B$2:$B$568</c:f>
              <c:numCache>
                <c:formatCode>0.0%</c:formatCode>
                <c:ptCount val="567"/>
                <c:pt idx="0">
                  <c:v>0.61299999999999999</c:v>
                </c:pt>
                <c:pt idx="1">
                  <c:v>0.61299999999999999</c:v>
                </c:pt>
                <c:pt idx="2">
                  <c:v>0.61299999999999999</c:v>
                </c:pt>
                <c:pt idx="3">
                  <c:v>0.61599999999999999</c:v>
                </c:pt>
                <c:pt idx="4">
                  <c:v>0.61499999999999999</c:v>
                </c:pt>
                <c:pt idx="5">
                  <c:v>0.61499999999999999</c:v>
                </c:pt>
                <c:pt idx="6">
                  <c:v>0.61799999999999999</c:v>
                </c:pt>
                <c:pt idx="7">
                  <c:v>0.61799999999999999</c:v>
                </c:pt>
                <c:pt idx="8">
                  <c:v>0.61599999999999999</c:v>
                </c:pt>
                <c:pt idx="9">
                  <c:v>0.61599999999999999</c:v>
                </c:pt>
                <c:pt idx="10">
                  <c:v>0.61899999999999999</c:v>
                </c:pt>
                <c:pt idx="11">
                  <c:v>0.61799999999999999</c:v>
                </c:pt>
                <c:pt idx="12">
                  <c:v>0.61599999999999999</c:v>
                </c:pt>
                <c:pt idx="13">
                  <c:v>0.61899999999999999</c:v>
                </c:pt>
                <c:pt idx="14">
                  <c:v>0.62</c:v>
                </c:pt>
                <c:pt idx="15">
                  <c:v>0.621</c:v>
                </c:pt>
                <c:pt idx="16">
                  <c:v>0.622</c:v>
                </c:pt>
                <c:pt idx="17">
                  <c:v>0.624</c:v>
                </c:pt>
                <c:pt idx="18">
                  <c:v>0.621</c:v>
                </c:pt>
                <c:pt idx="19">
                  <c:v>0.623</c:v>
                </c:pt>
                <c:pt idx="20">
                  <c:v>0.623</c:v>
                </c:pt>
                <c:pt idx="21">
                  <c:v>0.624</c:v>
                </c:pt>
                <c:pt idx="22">
                  <c:v>0.628</c:v>
                </c:pt>
                <c:pt idx="23">
                  <c:v>0.627</c:v>
                </c:pt>
                <c:pt idx="24">
                  <c:v>0.628</c:v>
                </c:pt>
                <c:pt idx="25">
                  <c:v>0.627</c:v>
                </c:pt>
                <c:pt idx="26">
                  <c:v>0.628</c:v>
                </c:pt>
                <c:pt idx="27">
                  <c:v>0.63</c:v>
                </c:pt>
                <c:pt idx="28">
                  <c:v>0.63100000000000001</c:v>
                </c:pt>
                <c:pt idx="29">
                  <c:v>0.63300000000000001</c:v>
                </c:pt>
                <c:pt idx="30">
                  <c:v>0.63200000000000001</c:v>
                </c:pt>
                <c:pt idx="31">
                  <c:v>0.63200000000000001</c:v>
                </c:pt>
                <c:pt idx="32">
                  <c:v>0.63300000000000001</c:v>
                </c:pt>
                <c:pt idx="33">
                  <c:v>0.63300000000000001</c:v>
                </c:pt>
                <c:pt idx="34">
                  <c:v>0.63500000000000001</c:v>
                </c:pt>
                <c:pt idx="35">
                  <c:v>0.63600000000000001</c:v>
                </c:pt>
                <c:pt idx="36">
                  <c:v>0.63600000000000001</c:v>
                </c:pt>
                <c:pt idx="37">
                  <c:v>0.63800000000000001</c:v>
                </c:pt>
                <c:pt idx="38">
                  <c:v>0.63800000000000001</c:v>
                </c:pt>
                <c:pt idx="39">
                  <c:v>0.63500000000000001</c:v>
                </c:pt>
                <c:pt idx="40">
                  <c:v>0.63300000000000001</c:v>
                </c:pt>
                <c:pt idx="41">
                  <c:v>0.63500000000000001</c:v>
                </c:pt>
                <c:pt idx="42">
                  <c:v>0.63600000000000001</c:v>
                </c:pt>
                <c:pt idx="43">
                  <c:v>0.63600000000000001</c:v>
                </c:pt>
                <c:pt idx="44">
                  <c:v>0.63800000000000001</c:v>
                </c:pt>
                <c:pt idx="45">
                  <c:v>0.63700000000000001</c:v>
                </c:pt>
                <c:pt idx="46">
                  <c:v>0.63700000000000001</c:v>
                </c:pt>
                <c:pt idx="47">
                  <c:v>0.63900000000000001</c:v>
                </c:pt>
                <c:pt idx="48">
                  <c:v>0.64</c:v>
                </c:pt>
                <c:pt idx="49">
                  <c:v>0.64</c:v>
                </c:pt>
                <c:pt idx="50">
                  <c:v>0.63700000000000001</c:v>
                </c:pt>
                <c:pt idx="51">
                  <c:v>0.63800000000000001</c:v>
                </c:pt>
                <c:pt idx="52">
                  <c:v>0.63900000000000001</c:v>
                </c:pt>
                <c:pt idx="53">
                  <c:v>0.63700000000000001</c:v>
                </c:pt>
                <c:pt idx="54">
                  <c:v>0.63800000000000001</c:v>
                </c:pt>
                <c:pt idx="55">
                  <c:v>0.63700000000000001</c:v>
                </c:pt>
                <c:pt idx="56">
                  <c:v>0.63600000000000001</c:v>
                </c:pt>
                <c:pt idx="57">
                  <c:v>0.63700000000000001</c:v>
                </c:pt>
                <c:pt idx="58">
                  <c:v>0.63800000000000001</c:v>
                </c:pt>
                <c:pt idx="59">
                  <c:v>0.63600000000000001</c:v>
                </c:pt>
                <c:pt idx="60">
                  <c:v>0.63900000000000001</c:v>
                </c:pt>
                <c:pt idx="61">
                  <c:v>0.63900000000000001</c:v>
                </c:pt>
                <c:pt idx="62">
                  <c:v>0.64100000000000001</c:v>
                </c:pt>
                <c:pt idx="63">
                  <c:v>0.64200000000000002</c:v>
                </c:pt>
                <c:pt idx="64">
                  <c:v>0.64300000000000002</c:v>
                </c:pt>
                <c:pt idx="65">
                  <c:v>0.63700000000000001</c:v>
                </c:pt>
                <c:pt idx="66">
                  <c:v>0.63800000000000001</c:v>
                </c:pt>
                <c:pt idx="67">
                  <c:v>0.63800000000000001</c:v>
                </c:pt>
                <c:pt idx="68">
                  <c:v>0.63500000000000001</c:v>
                </c:pt>
                <c:pt idx="69">
                  <c:v>0.63800000000000001</c:v>
                </c:pt>
                <c:pt idx="70">
                  <c:v>0.63900000000000001</c:v>
                </c:pt>
                <c:pt idx="71">
                  <c:v>0.63600000000000001</c:v>
                </c:pt>
                <c:pt idx="72">
                  <c:v>0.63700000000000001</c:v>
                </c:pt>
                <c:pt idx="73">
                  <c:v>0.63800000000000001</c:v>
                </c:pt>
                <c:pt idx="74">
                  <c:v>0.63800000000000001</c:v>
                </c:pt>
                <c:pt idx="75">
                  <c:v>0.63900000000000001</c:v>
                </c:pt>
                <c:pt idx="76">
                  <c:v>0.64200000000000002</c:v>
                </c:pt>
                <c:pt idx="77">
                  <c:v>0.63900000000000001</c:v>
                </c:pt>
                <c:pt idx="78">
                  <c:v>0.64</c:v>
                </c:pt>
                <c:pt idx="79">
                  <c:v>0.64100000000000001</c:v>
                </c:pt>
                <c:pt idx="80">
                  <c:v>0.64100000000000001</c:v>
                </c:pt>
                <c:pt idx="81">
                  <c:v>0.64100000000000001</c:v>
                </c:pt>
                <c:pt idx="82">
                  <c:v>0.64200000000000002</c:v>
                </c:pt>
                <c:pt idx="83">
                  <c:v>0.64100000000000001</c:v>
                </c:pt>
                <c:pt idx="84">
                  <c:v>0.63900000000000001</c:v>
                </c:pt>
                <c:pt idx="85">
                  <c:v>0.63800000000000001</c:v>
                </c:pt>
                <c:pt idx="86">
                  <c:v>0.63700000000000001</c:v>
                </c:pt>
                <c:pt idx="87">
                  <c:v>0.63800000000000001</c:v>
                </c:pt>
                <c:pt idx="88">
                  <c:v>0.63700000000000001</c:v>
                </c:pt>
                <c:pt idx="89">
                  <c:v>0.64300000000000002</c:v>
                </c:pt>
                <c:pt idx="90">
                  <c:v>0.64100000000000001</c:v>
                </c:pt>
                <c:pt idx="91">
                  <c:v>0.64300000000000002</c:v>
                </c:pt>
                <c:pt idx="92">
                  <c:v>0.64300000000000002</c:v>
                </c:pt>
                <c:pt idx="93">
                  <c:v>0.64</c:v>
                </c:pt>
                <c:pt idx="94">
                  <c:v>0.64100000000000001</c:v>
                </c:pt>
                <c:pt idx="95">
                  <c:v>0.64100000000000001</c:v>
                </c:pt>
                <c:pt idx="96">
                  <c:v>0.63900000000000001</c:v>
                </c:pt>
                <c:pt idx="97">
                  <c:v>0.64100000000000001</c:v>
                </c:pt>
                <c:pt idx="98">
                  <c:v>0.64100000000000001</c:v>
                </c:pt>
                <c:pt idx="99">
                  <c:v>0.64300000000000002</c:v>
                </c:pt>
                <c:pt idx="100">
                  <c:v>0.64500000000000002</c:v>
                </c:pt>
                <c:pt idx="101">
                  <c:v>0.64600000000000002</c:v>
                </c:pt>
                <c:pt idx="102">
                  <c:v>0.64600000000000002</c:v>
                </c:pt>
                <c:pt idx="103">
                  <c:v>0.64400000000000002</c:v>
                </c:pt>
                <c:pt idx="104">
                  <c:v>0.64400000000000002</c:v>
                </c:pt>
                <c:pt idx="105">
                  <c:v>0.64400000000000002</c:v>
                </c:pt>
                <c:pt idx="106">
                  <c:v>0.64500000000000002</c:v>
                </c:pt>
                <c:pt idx="107">
                  <c:v>0.64600000000000002</c:v>
                </c:pt>
                <c:pt idx="108">
                  <c:v>0.64700000000000002</c:v>
                </c:pt>
                <c:pt idx="109">
                  <c:v>0.64700000000000002</c:v>
                </c:pt>
                <c:pt idx="110">
                  <c:v>0.64900000000000002</c:v>
                </c:pt>
                <c:pt idx="111">
                  <c:v>0.64900000000000002</c:v>
                </c:pt>
                <c:pt idx="112">
                  <c:v>0.64800000000000002</c:v>
                </c:pt>
                <c:pt idx="113">
                  <c:v>0.64600000000000002</c:v>
                </c:pt>
                <c:pt idx="114">
                  <c:v>0.64700000000000002</c:v>
                </c:pt>
                <c:pt idx="115">
                  <c:v>0.64600000000000002</c:v>
                </c:pt>
                <c:pt idx="116">
                  <c:v>0.64900000000000002</c:v>
                </c:pt>
                <c:pt idx="117">
                  <c:v>0.65</c:v>
                </c:pt>
                <c:pt idx="118">
                  <c:v>0.64900000000000002</c:v>
                </c:pt>
                <c:pt idx="119">
                  <c:v>0.65</c:v>
                </c:pt>
                <c:pt idx="120">
                  <c:v>0.64900000000000002</c:v>
                </c:pt>
                <c:pt idx="121">
                  <c:v>0.65</c:v>
                </c:pt>
                <c:pt idx="122">
                  <c:v>0.65100000000000002</c:v>
                </c:pt>
                <c:pt idx="123">
                  <c:v>0.65100000000000002</c:v>
                </c:pt>
                <c:pt idx="124">
                  <c:v>0.65200000000000002</c:v>
                </c:pt>
                <c:pt idx="125">
                  <c:v>0.65400000000000003</c:v>
                </c:pt>
                <c:pt idx="126">
                  <c:v>0.65400000000000003</c:v>
                </c:pt>
                <c:pt idx="127">
                  <c:v>0.65300000000000002</c:v>
                </c:pt>
                <c:pt idx="128">
                  <c:v>0.65400000000000003</c:v>
                </c:pt>
                <c:pt idx="129">
                  <c:v>0.65400000000000003</c:v>
                </c:pt>
                <c:pt idx="130">
                  <c:v>0.65400000000000003</c:v>
                </c:pt>
                <c:pt idx="131">
                  <c:v>0.65300000000000002</c:v>
                </c:pt>
                <c:pt idx="132">
                  <c:v>0.65400000000000003</c:v>
                </c:pt>
                <c:pt idx="133">
                  <c:v>0.65500000000000003</c:v>
                </c:pt>
                <c:pt idx="134">
                  <c:v>0.65500000000000003</c:v>
                </c:pt>
                <c:pt idx="135">
                  <c:v>0.65400000000000003</c:v>
                </c:pt>
                <c:pt idx="136">
                  <c:v>0.65700000000000003</c:v>
                </c:pt>
                <c:pt idx="137">
                  <c:v>0.65500000000000003</c:v>
                </c:pt>
                <c:pt idx="138">
                  <c:v>0.65600000000000003</c:v>
                </c:pt>
                <c:pt idx="139">
                  <c:v>0.65700000000000003</c:v>
                </c:pt>
                <c:pt idx="140">
                  <c:v>0.65500000000000003</c:v>
                </c:pt>
                <c:pt idx="141">
                  <c:v>0.65700000000000003</c:v>
                </c:pt>
                <c:pt idx="142">
                  <c:v>0.65700000000000003</c:v>
                </c:pt>
                <c:pt idx="143">
                  <c:v>0.65700000000000003</c:v>
                </c:pt>
                <c:pt idx="144">
                  <c:v>0.65800000000000003</c:v>
                </c:pt>
                <c:pt idx="145">
                  <c:v>0.65900000000000003</c:v>
                </c:pt>
                <c:pt idx="146">
                  <c:v>0.65700000000000003</c:v>
                </c:pt>
                <c:pt idx="147">
                  <c:v>0.65800000000000003</c:v>
                </c:pt>
                <c:pt idx="148">
                  <c:v>0.65700000000000003</c:v>
                </c:pt>
                <c:pt idx="149">
                  <c:v>0.65800000000000003</c:v>
                </c:pt>
                <c:pt idx="150">
                  <c:v>0.65900000000000003</c:v>
                </c:pt>
                <c:pt idx="151">
                  <c:v>0.66100000000000003</c:v>
                </c:pt>
                <c:pt idx="152">
                  <c:v>0.65900000000000003</c:v>
                </c:pt>
                <c:pt idx="153">
                  <c:v>0.66</c:v>
                </c:pt>
                <c:pt idx="154">
                  <c:v>0.66200000000000003</c:v>
                </c:pt>
                <c:pt idx="155">
                  <c:v>0.66100000000000003</c:v>
                </c:pt>
                <c:pt idx="156">
                  <c:v>0.66500000000000004</c:v>
                </c:pt>
                <c:pt idx="157">
                  <c:v>0.66300000000000003</c:v>
                </c:pt>
                <c:pt idx="158">
                  <c:v>0.66300000000000003</c:v>
                </c:pt>
                <c:pt idx="159">
                  <c:v>0.66400000000000003</c:v>
                </c:pt>
                <c:pt idx="160">
                  <c:v>0.66300000000000003</c:v>
                </c:pt>
                <c:pt idx="161">
                  <c:v>0.66500000000000004</c:v>
                </c:pt>
                <c:pt idx="162">
                  <c:v>0.66500000000000004</c:v>
                </c:pt>
                <c:pt idx="163">
                  <c:v>0.66500000000000004</c:v>
                </c:pt>
                <c:pt idx="164">
                  <c:v>0.66400000000000003</c:v>
                </c:pt>
                <c:pt idx="165">
                  <c:v>0.66500000000000004</c:v>
                </c:pt>
                <c:pt idx="166">
                  <c:v>0.66600000000000004</c:v>
                </c:pt>
                <c:pt idx="167">
                  <c:v>0.66500000000000004</c:v>
                </c:pt>
                <c:pt idx="168">
                  <c:v>0.66800000000000004</c:v>
                </c:pt>
                <c:pt idx="169">
                  <c:v>0.66700000000000004</c:v>
                </c:pt>
                <c:pt idx="170">
                  <c:v>0.66700000000000004</c:v>
                </c:pt>
                <c:pt idx="171">
                  <c:v>0.66600000000000004</c:v>
                </c:pt>
                <c:pt idx="172">
                  <c:v>0.66600000000000004</c:v>
                </c:pt>
                <c:pt idx="173">
                  <c:v>0.66400000000000003</c:v>
                </c:pt>
                <c:pt idx="174">
                  <c:v>0.66500000000000004</c:v>
                </c:pt>
                <c:pt idx="175">
                  <c:v>0.66500000000000004</c:v>
                </c:pt>
                <c:pt idx="176">
                  <c:v>0.66400000000000003</c:v>
                </c:pt>
                <c:pt idx="177">
                  <c:v>0.66400000000000003</c:v>
                </c:pt>
                <c:pt idx="178">
                  <c:v>0.66400000000000003</c:v>
                </c:pt>
                <c:pt idx="179">
                  <c:v>0.66400000000000003</c:v>
                </c:pt>
                <c:pt idx="180">
                  <c:v>0.66200000000000003</c:v>
                </c:pt>
                <c:pt idx="181">
                  <c:v>0.66200000000000003</c:v>
                </c:pt>
                <c:pt idx="182">
                  <c:v>0.66300000000000003</c:v>
                </c:pt>
                <c:pt idx="183">
                  <c:v>0.66400000000000003</c:v>
                </c:pt>
                <c:pt idx="184">
                  <c:v>0.66200000000000003</c:v>
                </c:pt>
                <c:pt idx="185">
                  <c:v>0.66200000000000003</c:v>
                </c:pt>
                <c:pt idx="186">
                  <c:v>0.66100000000000003</c:v>
                </c:pt>
                <c:pt idx="187">
                  <c:v>0.66</c:v>
                </c:pt>
                <c:pt idx="188">
                  <c:v>0.66200000000000003</c:v>
                </c:pt>
                <c:pt idx="189">
                  <c:v>0.66100000000000003</c:v>
                </c:pt>
                <c:pt idx="190">
                  <c:v>0.66100000000000003</c:v>
                </c:pt>
                <c:pt idx="191">
                  <c:v>0.66</c:v>
                </c:pt>
                <c:pt idx="192">
                  <c:v>0.66300000000000003</c:v>
                </c:pt>
                <c:pt idx="193">
                  <c:v>0.66200000000000003</c:v>
                </c:pt>
                <c:pt idx="194">
                  <c:v>0.66400000000000003</c:v>
                </c:pt>
                <c:pt idx="195">
                  <c:v>0.66500000000000004</c:v>
                </c:pt>
                <c:pt idx="196">
                  <c:v>0.66600000000000004</c:v>
                </c:pt>
                <c:pt idx="197">
                  <c:v>0.66700000000000004</c:v>
                </c:pt>
                <c:pt idx="198">
                  <c:v>0.66700000000000004</c:v>
                </c:pt>
                <c:pt idx="199">
                  <c:v>0.66600000000000004</c:v>
                </c:pt>
                <c:pt idx="200">
                  <c:v>0.66500000000000004</c:v>
                </c:pt>
                <c:pt idx="201">
                  <c:v>0.66200000000000003</c:v>
                </c:pt>
                <c:pt idx="202">
                  <c:v>0.66300000000000003</c:v>
                </c:pt>
                <c:pt idx="203">
                  <c:v>0.66300000000000003</c:v>
                </c:pt>
                <c:pt idx="204">
                  <c:v>0.66200000000000003</c:v>
                </c:pt>
                <c:pt idx="205">
                  <c:v>0.66200000000000003</c:v>
                </c:pt>
                <c:pt idx="206">
                  <c:v>0.66200000000000003</c:v>
                </c:pt>
                <c:pt idx="207">
                  <c:v>0.66100000000000003</c:v>
                </c:pt>
                <c:pt idx="208">
                  <c:v>0.66400000000000003</c:v>
                </c:pt>
                <c:pt idx="209">
                  <c:v>0.66500000000000004</c:v>
                </c:pt>
                <c:pt idx="210">
                  <c:v>0.66400000000000003</c:v>
                </c:pt>
                <c:pt idx="211">
                  <c:v>0.66400000000000003</c:v>
                </c:pt>
                <c:pt idx="212">
                  <c:v>0.66200000000000003</c:v>
                </c:pt>
                <c:pt idx="213">
                  <c:v>0.66300000000000003</c:v>
                </c:pt>
                <c:pt idx="214">
                  <c:v>0.66300000000000003</c:v>
                </c:pt>
                <c:pt idx="215">
                  <c:v>0.66400000000000003</c:v>
                </c:pt>
                <c:pt idx="216">
                  <c:v>0.66600000000000004</c:v>
                </c:pt>
                <c:pt idx="217">
                  <c:v>0.66600000000000004</c:v>
                </c:pt>
                <c:pt idx="218">
                  <c:v>0.66500000000000004</c:v>
                </c:pt>
                <c:pt idx="219">
                  <c:v>0.66500000000000004</c:v>
                </c:pt>
                <c:pt idx="220">
                  <c:v>0.66600000000000004</c:v>
                </c:pt>
                <c:pt idx="221">
                  <c:v>0.66400000000000003</c:v>
                </c:pt>
                <c:pt idx="222">
                  <c:v>0.66400000000000003</c:v>
                </c:pt>
                <c:pt idx="223">
                  <c:v>0.66600000000000004</c:v>
                </c:pt>
                <c:pt idx="224">
                  <c:v>0.66600000000000004</c:v>
                </c:pt>
                <c:pt idx="225">
                  <c:v>0.66700000000000004</c:v>
                </c:pt>
                <c:pt idx="226">
                  <c:v>0.66700000000000004</c:v>
                </c:pt>
                <c:pt idx="227">
                  <c:v>0.66700000000000004</c:v>
                </c:pt>
                <c:pt idx="228">
                  <c:v>0.66800000000000004</c:v>
                </c:pt>
                <c:pt idx="229">
                  <c:v>0.66800000000000004</c:v>
                </c:pt>
                <c:pt idx="230">
                  <c:v>0.66700000000000004</c:v>
                </c:pt>
                <c:pt idx="231">
                  <c:v>0.66900000000000004</c:v>
                </c:pt>
                <c:pt idx="232">
                  <c:v>0.66500000000000004</c:v>
                </c:pt>
                <c:pt idx="233">
                  <c:v>0.66500000000000004</c:v>
                </c:pt>
                <c:pt idx="234">
                  <c:v>0.66600000000000004</c:v>
                </c:pt>
                <c:pt idx="235">
                  <c:v>0.66600000000000004</c:v>
                </c:pt>
                <c:pt idx="236">
                  <c:v>0.66600000000000004</c:v>
                </c:pt>
                <c:pt idx="237">
                  <c:v>0.66600000000000004</c:v>
                </c:pt>
                <c:pt idx="238">
                  <c:v>0.66500000000000004</c:v>
                </c:pt>
                <c:pt idx="239">
                  <c:v>0.66400000000000003</c:v>
                </c:pt>
                <c:pt idx="240">
                  <c:v>0.66400000000000003</c:v>
                </c:pt>
                <c:pt idx="241">
                  <c:v>0.66600000000000004</c:v>
                </c:pt>
                <c:pt idx="242">
                  <c:v>0.66600000000000004</c:v>
                </c:pt>
                <c:pt idx="243">
                  <c:v>0.66700000000000004</c:v>
                </c:pt>
                <c:pt idx="244">
                  <c:v>0.66700000000000004</c:v>
                </c:pt>
                <c:pt idx="245">
                  <c:v>0.66700000000000004</c:v>
                </c:pt>
                <c:pt idx="246">
                  <c:v>0.66900000000000004</c:v>
                </c:pt>
                <c:pt idx="247">
                  <c:v>0.66700000000000004</c:v>
                </c:pt>
                <c:pt idx="248">
                  <c:v>0.66900000000000004</c:v>
                </c:pt>
                <c:pt idx="249">
                  <c:v>0.67</c:v>
                </c:pt>
                <c:pt idx="250">
                  <c:v>0.67</c:v>
                </c:pt>
                <c:pt idx="251">
                  <c:v>0.67</c:v>
                </c:pt>
                <c:pt idx="252">
                  <c:v>0.67</c:v>
                </c:pt>
                <c:pt idx="253">
                  <c:v>0.66900000000000004</c:v>
                </c:pt>
                <c:pt idx="254">
                  <c:v>0.67100000000000004</c:v>
                </c:pt>
                <c:pt idx="255">
                  <c:v>0.67100000000000004</c:v>
                </c:pt>
                <c:pt idx="256">
                  <c:v>0.67100000000000004</c:v>
                </c:pt>
                <c:pt idx="257">
                  <c:v>0.67100000000000004</c:v>
                </c:pt>
                <c:pt idx="258">
                  <c:v>0.67200000000000004</c:v>
                </c:pt>
                <c:pt idx="259">
                  <c:v>0.67200000000000004</c:v>
                </c:pt>
                <c:pt idx="260">
                  <c:v>0.67100000000000004</c:v>
                </c:pt>
                <c:pt idx="261">
                  <c:v>0.67100000000000004</c:v>
                </c:pt>
                <c:pt idx="262">
                  <c:v>0.67200000000000004</c:v>
                </c:pt>
                <c:pt idx="263">
                  <c:v>0.67200000000000004</c:v>
                </c:pt>
                <c:pt idx="264">
                  <c:v>0.67100000000000004</c:v>
                </c:pt>
                <c:pt idx="265">
                  <c:v>0.67100000000000004</c:v>
                </c:pt>
                <c:pt idx="266">
                  <c:v>0.67100000000000004</c:v>
                </c:pt>
                <c:pt idx="267">
                  <c:v>0.67</c:v>
                </c:pt>
                <c:pt idx="268">
                  <c:v>0.67</c:v>
                </c:pt>
                <c:pt idx="269">
                  <c:v>0.67</c:v>
                </c:pt>
                <c:pt idx="270">
                  <c:v>0.67</c:v>
                </c:pt>
                <c:pt idx="271">
                  <c:v>0.67</c:v>
                </c:pt>
                <c:pt idx="272">
                  <c:v>0.67200000000000004</c:v>
                </c:pt>
                <c:pt idx="273">
                  <c:v>0.67200000000000004</c:v>
                </c:pt>
                <c:pt idx="274">
                  <c:v>0.67100000000000004</c:v>
                </c:pt>
                <c:pt idx="275">
                  <c:v>0.67200000000000004</c:v>
                </c:pt>
                <c:pt idx="276">
                  <c:v>0.67200000000000004</c:v>
                </c:pt>
                <c:pt idx="277">
                  <c:v>0.67200000000000004</c:v>
                </c:pt>
                <c:pt idx="278">
                  <c:v>0.67</c:v>
                </c:pt>
                <c:pt idx="279">
                  <c:v>0.67100000000000004</c:v>
                </c:pt>
                <c:pt idx="280">
                  <c:v>0.67100000000000004</c:v>
                </c:pt>
                <c:pt idx="281">
                  <c:v>0.67100000000000004</c:v>
                </c:pt>
                <c:pt idx="282">
                  <c:v>0.67100000000000004</c:v>
                </c:pt>
                <c:pt idx="283">
                  <c:v>0.67</c:v>
                </c:pt>
                <c:pt idx="284">
                  <c:v>0.67</c:v>
                </c:pt>
                <c:pt idx="285">
                  <c:v>0.67</c:v>
                </c:pt>
                <c:pt idx="286">
                  <c:v>0.67100000000000004</c:v>
                </c:pt>
                <c:pt idx="287">
                  <c:v>0.67100000000000004</c:v>
                </c:pt>
                <c:pt idx="288">
                  <c:v>0.67300000000000004</c:v>
                </c:pt>
                <c:pt idx="289">
                  <c:v>0.67300000000000004</c:v>
                </c:pt>
                <c:pt idx="290">
                  <c:v>0.67300000000000004</c:v>
                </c:pt>
                <c:pt idx="291">
                  <c:v>0.67300000000000004</c:v>
                </c:pt>
                <c:pt idx="292">
                  <c:v>0.67100000000000004</c:v>
                </c:pt>
                <c:pt idx="293">
                  <c:v>0.67100000000000004</c:v>
                </c:pt>
                <c:pt idx="294">
                  <c:v>0.66900000000000004</c:v>
                </c:pt>
                <c:pt idx="295">
                  <c:v>0.66900000000000004</c:v>
                </c:pt>
                <c:pt idx="296">
                  <c:v>0.66900000000000004</c:v>
                </c:pt>
                <c:pt idx="297">
                  <c:v>0.66800000000000004</c:v>
                </c:pt>
                <c:pt idx="298">
                  <c:v>0.66900000000000004</c:v>
                </c:pt>
                <c:pt idx="299">
                  <c:v>0.67</c:v>
                </c:pt>
                <c:pt idx="300">
                  <c:v>0.67200000000000004</c:v>
                </c:pt>
                <c:pt idx="301">
                  <c:v>0.67100000000000004</c:v>
                </c:pt>
                <c:pt idx="302">
                  <c:v>0.67200000000000004</c:v>
                </c:pt>
                <c:pt idx="303">
                  <c:v>0.66900000000000004</c:v>
                </c:pt>
                <c:pt idx="304">
                  <c:v>0.66700000000000004</c:v>
                </c:pt>
                <c:pt idx="305">
                  <c:v>0.66700000000000004</c:v>
                </c:pt>
                <c:pt idx="306">
                  <c:v>0.66800000000000004</c:v>
                </c:pt>
                <c:pt idx="307">
                  <c:v>0.66500000000000004</c:v>
                </c:pt>
                <c:pt idx="308">
                  <c:v>0.66800000000000004</c:v>
                </c:pt>
                <c:pt idx="309">
                  <c:v>0.66700000000000004</c:v>
                </c:pt>
                <c:pt idx="310">
                  <c:v>0.66700000000000004</c:v>
                </c:pt>
                <c:pt idx="311">
                  <c:v>0.66700000000000004</c:v>
                </c:pt>
                <c:pt idx="312">
                  <c:v>0.66500000000000004</c:v>
                </c:pt>
                <c:pt idx="313">
                  <c:v>0.66800000000000004</c:v>
                </c:pt>
                <c:pt idx="314">
                  <c:v>0.66600000000000004</c:v>
                </c:pt>
                <c:pt idx="315">
                  <c:v>0.66700000000000004</c:v>
                </c:pt>
                <c:pt idx="316">
                  <c:v>0.66700000000000004</c:v>
                </c:pt>
                <c:pt idx="317">
                  <c:v>0.66600000000000004</c:v>
                </c:pt>
                <c:pt idx="318">
                  <c:v>0.66500000000000004</c:v>
                </c:pt>
                <c:pt idx="319">
                  <c:v>0.66600000000000004</c:v>
                </c:pt>
                <c:pt idx="320">
                  <c:v>0.66700000000000004</c:v>
                </c:pt>
                <c:pt idx="321">
                  <c:v>0.66600000000000004</c:v>
                </c:pt>
                <c:pt idx="322">
                  <c:v>0.66400000000000003</c:v>
                </c:pt>
                <c:pt idx="323">
                  <c:v>0.66300000000000003</c:v>
                </c:pt>
                <c:pt idx="324">
                  <c:v>0.66400000000000003</c:v>
                </c:pt>
                <c:pt idx="325">
                  <c:v>0.66400000000000003</c:v>
                </c:pt>
                <c:pt idx="326">
                  <c:v>0.66300000000000003</c:v>
                </c:pt>
                <c:pt idx="327">
                  <c:v>0.66400000000000003</c:v>
                </c:pt>
                <c:pt idx="328">
                  <c:v>0.66400000000000003</c:v>
                </c:pt>
                <c:pt idx="329">
                  <c:v>0.66500000000000004</c:v>
                </c:pt>
                <c:pt idx="330">
                  <c:v>0.66200000000000003</c:v>
                </c:pt>
                <c:pt idx="331">
                  <c:v>0.66100000000000003</c:v>
                </c:pt>
                <c:pt idx="332">
                  <c:v>0.66100000000000003</c:v>
                </c:pt>
                <c:pt idx="333">
                  <c:v>0.66100000000000003</c:v>
                </c:pt>
                <c:pt idx="334">
                  <c:v>0.66100000000000003</c:v>
                </c:pt>
                <c:pt idx="335">
                  <c:v>0.65900000000000003</c:v>
                </c:pt>
                <c:pt idx="336">
                  <c:v>0.66100000000000003</c:v>
                </c:pt>
                <c:pt idx="337">
                  <c:v>0.66</c:v>
                </c:pt>
                <c:pt idx="338">
                  <c:v>0.66</c:v>
                </c:pt>
                <c:pt idx="339">
                  <c:v>0.65900000000000003</c:v>
                </c:pt>
                <c:pt idx="340">
                  <c:v>0.66</c:v>
                </c:pt>
                <c:pt idx="341">
                  <c:v>0.66100000000000003</c:v>
                </c:pt>
                <c:pt idx="342">
                  <c:v>0.66100000000000003</c:v>
                </c:pt>
                <c:pt idx="343">
                  <c:v>0.66</c:v>
                </c:pt>
                <c:pt idx="344">
                  <c:v>0.65800000000000003</c:v>
                </c:pt>
                <c:pt idx="345">
                  <c:v>0.65900000000000003</c:v>
                </c:pt>
                <c:pt idx="346">
                  <c:v>0.66</c:v>
                </c:pt>
                <c:pt idx="347">
                  <c:v>0.65900000000000003</c:v>
                </c:pt>
                <c:pt idx="348">
                  <c:v>0.65800000000000003</c:v>
                </c:pt>
                <c:pt idx="349">
                  <c:v>0.65900000000000003</c:v>
                </c:pt>
                <c:pt idx="350">
                  <c:v>0.65900000000000003</c:v>
                </c:pt>
                <c:pt idx="351">
                  <c:v>0.66100000000000003</c:v>
                </c:pt>
                <c:pt idx="352">
                  <c:v>0.66100000000000003</c:v>
                </c:pt>
                <c:pt idx="353">
                  <c:v>0.66100000000000003</c:v>
                </c:pt>
                <c:pt idx="354">
                  <c:v>0.66100000000000003</c:v>
                </c:pt>
                <c:pt idx="355">
                  <c:v>0.66200000000000003</c:v>
                </c:pt>
                <c:pt idx="356">
                  <c:v>0.66100000000000003</c:v>
                </c:pt>
                <c:pt idx="357">
                  <c:v>0.66100000000000003</c:v>
                </c:pt>
                <c:pt idx="358">
                  <c:v>0.66</c:v>
                </c:pt>
                <c:pt idx="359">
                  <c:v>0.66</c:v>
                </c:pt>
                <c:pt idx="360">
                  <c:v>0.66</c:v>
                </c:pt>
                <c:pt idx="361">
                  <c:v>0.66100000000000003</c:v>
                </c:pt>
                <c:pt idx="362">
                  <c:v>0.66200000000000003</c:v>
                </c:pt>
                <c:pt idx="363">
                  <c:v>0.66100000000000003</c:v>
                </c:pt>
                <c:pt idx="364">
                  <c:v>0.66100000000000003</c:v>
                </c:pt>
                <c:pt idx="365">
                  <c:v>0.66200000000000003</c:v>
                </c:pt>
                <c:pt idx="366">
                  <c:v>0.66100000000000003</c:v>
                </c:pt>
                <c:pt idx="367">
                  <c:v>0.66200000000000003</c:v>
                </c:pt>
                <c:pt idx="368">
                  <c:v>0.66100000000000003</c:v>
                </c:pt>
                <c:pt idx="369">
                  <c:v>0.66200000000000003</c:v>
                </c:pt>
                <c:pt idx="370">
                  <c:v>0.66300000000000003</c:v>
                </c:pt>
                <c:pt idx="371">
                  <c:v>0.66400000000000003</c:v>
                </c:pt>
                <c:pt idx="372">
                  <c:v>0.66400000000000003</c:v>
                </c:pt>
                <c:pt idx="373">
                  <c:v>0.66300000000000003</c:v>
                </c:pt>
                <c:pt idx="374">
                  <c:v>0.66200000000000003</c:v>
                </c:pt>
                <c:pt idx="375">
                  <c:v>0.65900000000000003</c:v>
                </c:pt>
                <c:pt idx="376">
                  <c:v>0.66</c:v>
                </c:pt>
                <c:pt idx="377">
                  <c:v>0.66</c:v>
                </c:pt>
                <c:pt idx="378">
                  <c:v>0.66</c:v>
                </c:pt>
                <c:pt idx="379">
                  <c:v>0.65800000000000003</c:v>
                </c:pt>
                <c:pt idx="380">
                  <c:v>0.66</c:v>
                </c:pt>
                <c:pt idx="381">
                  <c:v>0.65800000000000003</c:v>
                </c:pt>
                <c:pt idx="382">
                  <c:v>0.66</c:v>
                </c:pt>
                <c:pt idx="383">
                  <c:v>0.66</c:v>
                </c:pt>
                <c:pt idx="384">
                  <c:v>0.66200000000000003</c:v>
                </c:pt>
                <c:pt idx="385">
                  <c:v>0.66</c:v>
                </c:pt>
                <c:pt idx="386">
                  <c:v>0.66100000000000003</c:v>
                </c:pt>
                <c:pt idx="387">
                  <c:v>0.65900000000000003</c:v>
                </c:pt>
                <c:pt idx="388">
                  <c:v>0.66100000000000003</c:v>
                </c:pt>
                <c:pt idx="389">
                  <c:v>0.66100000000000003</c:v>
                </c:pt>
                <c:pt idx="390">
                  <c:v>0.66100000000000003</c:v>
                </c:pt>
                <c:pt idx="391">
                  <c:v>0.66100000000000003</c:v>
                </c:pt>
                <c:pt idx="392">
                  <c:v>0.66</c:v>
                </c:pt>
                <c:pt idx="393">
                  <c:v>0.66</c:v>
                </c:pt>
                <c:pt idx="394">
                  <c:v>0.65900000000000003</c:v>
                </c:pt>
                <c:pt idx="395">
                  <c:v>0.65800000000000003</c:v>
                </c:pt>
                <c:pt idx="396">
                  <c:v>0.65700000000000003</c:v>
                </c:pt>
                <c:pt idx="397">
                  <c:v>0.65800000000000003</c:v>
                </c:pt>
                <c:pt idx="398">
                  <c:v>0.65600000000000003</c:v>
                </c:pt>
                <c:pt idx="399">
                  <c:v>0.65700000000000003</c:v>
                </c:pt>
                <c:pt idx="400">
                  <c:v>0.65700000000000003</c:v>
                </c:pt>
                <c:pt idx="401">
                  <c:v>0.65700000000000003</c:v>
                </c:pt>
                <c:pt idx="402">
                  <c:v>0.65500000000000003</c:v>
                </c:pt>
                <c:pt idx="403">
                  <c:v>0.65400000000000003</c:v>
                </c:pt>
                <c:pt idx="404">
                  <c:v>0.65100000000000002</c:v>
                </c:pt>
                <c:pt idx="405">
                  <c:v>0.65</c:v>
                </c:pt>
                <c:pt idx="406">
                  <c:v>0.65</c:v>
                </c:pt>
                <c:pt idx="407">
                  <c:v>0.64600000000000002</c:v>
                </c:pt>
                <c:pt idx="408">
                  <c:v>0.64800000000000002</c:v>
                </c:pt>
                <c:pt idx="409">
                  <c:v>0.64900000000000002</c:v>
                </c:pt>
                <c:pt idx="410">
                  <c:v>0.64900000000000002</c:v>
                </c:pt>
                <c:pt idx="411">
                  <c:v>0.65200000000000002</c:v>
                </c:pt>
                <c:pt idx="412">
                  <c:v>0.64900000000000002</c:v>
                </c:pt>
                <c:pt idx="413">
                  <c:v>0.64600000000000002</c:v>
                </c:pt>
                <c:pt idx="414">
                  <c:v>0.64600000000000002</c:v>
                </c:pt>
                <c:pt idx="415">
                  <c:v>0.64700000000000002</c:v>
                </c:pt>
                <c:pt idx="416">
                  <c:v>0.64600000000000002</c:v>
                </c:pt>
                <c:pt idx="417">
                  <c:v>0.64400000000000002</c:v>
                </c:pt>
                <c:pt idx="418">
                  <c:v>0.64600000000000002</c:v>
                </c:pt>
                <c:pt idx="419">
                  <c:v>0.64300000000000002</c:v>
                </c:pt>
                <c:pt idx="420">
                  <c:v>0.64200000000000002</c:v>
                </c:pt>
                <c:pt idx="421">
                  <c:v>0.64100000000000001</c:v>
                </c:pt>
                <c:pt idx="422">
                  <c:v>0.64200000000000002</c:v>
                </c:pt>
                <c:pt idx="423">
                  <c:v>0.64200000000000002</c:v>
                </c:pt>
                <c:pt idx="424">
                  <c:v>0.64100000000000001</c:v>
                </c:pt>
                <c:pt idx="425">
                  <c:v>0.64</c:v>
                </c:pt>
                <c:pt idx="426">
                  <c:v>0.64</c:v>
                </c:pt>
                <c:pt idx="427">
                  <c:v>0.64100000000000001</c:v>
                </c:pt>
                <c:pt idx="428">
                  <c:v>0.64200000000000002</c:v>
                </c:pt>
                <c:pt idx="429">
                  <c:v>0.64100000000000001</c:v>
                </c:pt>
                <c:pt idx="430">
                  <c:v>0.64100000000000001</c:v>
                </c:pt>
                <c:pt idx="431">
                  <c:v>0.64</c:v>
                </c:pt>
                <c:pt idx="432">
                  <c:v>0.63700000000000001</c:v>
                </c:pt>
                <c:pt idx="433">
                  <c:v>0.63800000000000001</c:v>
                </c:pt>
                <c:pt idx="434">
                  <c:v>0.63800000000000001</c:v>
                </c:pt>
                <c:pt idx="435">
                  <c:v>0.63700000000000001</c:v>
                </c:pt>
                <c:pt idx="436">
                  <c:v>0.63700000000000001</c:v>
                </c:pt>
                <c:pt idx="437">
                  <c:v>0.63800000000000001</c:v>
                </c:pt>
                <c:pt idx="438">
                  <c:v>0.63700000000000001</c:v>
                </c:pt>
                <c:pt idx="439">
                  <c:v>0.63500000000000001</c:v>
                </c:pt>
                <c:pt idx="440">
                  <c:v>0.63600000000000001</c:v>
                </c:pt>
                <c:pt idx="441">
                  <c:v>0.63800000000000001</c:v>
                </c:pt>
                <c:pt idx="442">
                  <c:v>0.63600000000000001</c:v>
                </c:pt>
                <c:pt idx="443">
                  <c:v>0.63700000000000001</c:v>
                </c:pt>
                <c:pt idx="444">
                  <c:v>0.63700000000000001</c:v>
                </c:pt>
                <c:pt idx="445">
                  <c:v>0.63400000000000001</c:v>
                </c:pt>
                <c:pt idx="446">
                  <c:v>0.63300000000000001</c:v>
                </c:pt>
                <c:pt idx="447">
                  <c:v>0.63400000000000001</c:v>
                </c:pt>
                <c:pt idx="448">
                  <c:v>0.63400000000000001</c:v>
                </c:pt>
                <c:pt idx="449">
                  <c:v>0.63400000000000001</c:v>
                </c:pt>
                <c:pt idx="450">
                  <c:v>0.63300000000000001</c:v>
                </c:pt>
                <c:pt idx="451">
                  <c:v>0.63300000000000001</c:v>
                </c:pt>
                <c:pt idx="452">
                  <c:v>0.63200000000000001</c:v>
                </c:pt>
                <c:pt idx="453">
                  <c:v>0.628</c:v>
                </c:pt>
                <c:pt idx="454">
                  <c:v>0.63</c:v>
                </c:pt>
                <c:pt idx="455">
                  <c:v>0.629</c:v>
                </c:pt>
                <c:pt idx="456">
                  <c:v>0.629</c:v>
                </c:pt>
                <c:pt idx="457">
                  <c:v>0.629</c:v>
                </c:pt>
                <c:pt idx="458">
                  <c:v>0.63100000000000001</c:v>
                </c:pt>
                <c:pt idx="459">
                  <c:v>0.628</c:v>
                </c:pt>
                <c:pt idx="460">
                  <c:v>0.629</c:v>
                </c:pt>
                <c:pt idx="461">
                  <c:v>0.628</c:v>
                </c:pt>
                <c:pt idx="462">
                  <c:v>0.629</c:v>
                </c:pt>
                <c:pt idx="463">
                  <c:v>0.629</c:v>
                </c:pt>
                <c:pt idx="464">
                  <c:v>0.628</c:v>
                </c:pt>
                <c:pt idx="465">
                  <c:v>0.629</c:v>
                </c:pt>
                <c:pt idx="466">
                  <c:v>0.629</c:v>
                </c:pt>
                <c:pt idx="467">
                  <c:v>0.628</c:v>
                </c:pt>
                <c:pt idx="468">
                  <c:v>0.629</c:v>
                </c:pt>
                <c:pt idx="469">
                  <c:v>0.627</c:v>
                </c:pt>
                <c:pt idx="470">
                  <c:v>0.626</c:v>
                </c:pt>
                <c:pt idx="471">
                  <c:v>0.628</c:v>
                </c:pt>
                <c:pt idx="472">
                  <c:v>0.629</c:v>
                </c:pt>
                <c:pt idx="473">
                  <c:v>0.627</c:v>
                </c:pt>
                <c:pt idx="474">
                  <c:v>0.626</c:v>
                </c:pt>
                <c:pt idx="475">
                  <c:v>0.626</c:v>
                </c:pt>
                <c:pt idx="476">
                  <c:v>0.624</c:v>
                </c:pt>
                <c:pt idx="477">
                  <c:v>0.625</c:v>
                </c:pt>
                <c:pt idx="478">
                  <c:v>0.625</c:v>
                </c:pt>
                <c:pt idx="479">
                  <c:v>0.627</c:v>
                </c:pt>
                <c:pt idx="480">
                  <c:v>0.627</c:v>
                </c:pt>
                <c:pt idx="481">
                  <c:v>0.628</c:v>
                </c:pt>
                <c:pt idx="482">
                  <c:v>0.63</c:v>
                </c:pt>
                <c:pt idx="483">
                  <c:v>0.629</c:v>
                </c:pt>
                <c:pt idx="484">
                  <c:v>0.627</c:v>
                </c:pt>
                <c:pt idx="485">
                  <c:v>0.627</c:v>
                </c:pt>
                <c:pt idx="486">
                  <c:v>0.628</c:v>
                </c:pt>
                <c:pt idx="487">
                  <c:v>0.629</c:v>
                </c:pt>
                <c:pt idx="488">
                  <c:v>0.629</c:v>
                </c:pt>
                <c:pt idx="489">
                  <c:v>0.628</c:v>
                </c:pt>
                <c:pt idx="490">
                  <c:v>0.627</c:v>
                </c:pt>
                <c:pt idx="491">
                  <c:v>0.627</c:v>
                </c:pt>
                <c:pt idx="492">
                  <c:v>0.628</c:v>
                </c:pt>
                <c:pt idx="493">
                  <c:v>0.629</c:v>
                </c:pt>
                <c:pt idx="494">
                  <c:v>0.629</c:v>
                </c:pt>
                <c:pt idx="495">
                  <c:v>0.63</c:v>
                </c:pt>
                <c:pt idx="496">
                  <c:v>0.628</c:v>
                </c:pt>
                <c:pt idx="497">
                  <c:v>0.628</c:v>
                </c:pt>
                <c:pt idx="498">
                  <c:v>0.629</c:v>
                </c:pt>
                <c:pt idx="499">
                  <c:v>0.629</c:v>
                </c:pt>
                <c:pt idx="500">
                  <c:v>0.63100000000000001</c:v>
                </c:pt>
                <c:pt idx="501">
                  <c:v>0.627</c:v>
                </c:pt>
                <c:pt idx="502">
                  <c:v>0.627</c:v>
                </c:pt>
                <c:pt idx="503">
                  <c:v>0.627</c:v>
                </c:pt>
                <c:pt idx="504">
                  <c:v>0.627</c:v>
                </c:pt>
                <c:pt idx="505">
                  <c:v>0.63</c:v>
                </c:pt>
                <c:pt idx="506">
                  <c:v>0.629</c:v>
                </c:pt>
                <c:pt idx="507">
                  <c:v>0.629</c:v>
                </c:pt>
                <c:pt idx="508">
                  <c:v>0.629</c:v>
                </c:pt>
                <c:pt idx="509">
                  <c:v>0.63</c:v>
                </c:pt>
                <c:pt idx="510">
                  <c:v>0.63</c:v>
                </c:pt>
                <c:pt idx="511">
                  <c:v>0.626</c:v>
                </c:pt>
                <c:pt idx="512">
                  <c:v>0.628</c:v>
                </c:pt>
                <c:pt idx="513">
                  <c:v>0.629</c:v>
                </c:pt>
                <c:pt idx="514">
                  <c:v>0.629</c:v>
                </c:pt>
                <c:pt idx="515">
                  <c:v>0.63</c:v>
                </c:pt>
                <c:pt idx="516">
                  <c:v>0.63100000000000001</c:v>
                </c:pt>
                <c:pt idx="517">
                  <c:v>0.63100000000000001</c:v>
                </c:pt>
                <c:pt idx="518">
                  <c:v>0.63</c:v>
                </c:pt>
                <c:pt idx="519">
                  <c:v>0.629</c:v>
                </c:pt>
                <c:pt idx="520">
                  <c:v>0.629</c:v>
                </c:pt>
                <c:pt idx="521">
                  <c:v>0.63</c:v>
                </c:pt>
                <c:pt idx="522">
                  <c:v>0.63100000000000001</c:v>
                </c:pt>
                <c:pt idx="523">
                  <c:v>0.63100000000000001</c:v>
                </c:pt>
                <c:pt idx="524">
                  <c:v>0.63200000000000001</c:v>
                </c:pt>
                <c:pt idx="525">
                  <c:v>0.63300000000000001</c:v>
                </c:pt>
                <c:pt idx="526">
                  <c:v>0.63300000000000001</c:v>
                </c:pt>
                <c:pt idx="527">
                  <c:v>0.63300000000000001</c:v>
                </c:pt>
                <c:pt idx="528">
                  <c:v>0.63300000000000001</c:v>
                </c:pt>
                <c:pt idx="529">
                  <c:v>0.63300000000000001</c:v>
                </c:pt>
                <c:pt idx="530">
                  <c:v>0.626</c:v>
                </c:pt>
                <c:pt idx="531">
                  <c:v>0.60099999999999998</c:v>
                </c:pt>
                <c:pt idx="532">
                  <c:v>0.60799999999999998</c:v>
                </c:pt>
                <c:pt idx="533">
                  <c:v>0.61499999999999999</c:v>
                </c:pt>
                <c:pt idx="534">
                  <c:v>0.61499999999999999</c:v>
                </c:pt>
                <c:pt idx="535">
                  <c:v>0.61699999999999999</c:v>
                </c:pt>
                <c:pt idx="536">
                  <c:v>0.61399999999999999</c:v>
                </c:pt>
                <c:pt idx="537">
                  <c:v>0.61699999999999999</c:v>
                </c:pt>
                <c:pt idx="538">
                  <c:v>0.61499999999999999</c:v>
                </c:pt>
                <c:pt idx="539">
                  <c:v>0.61499999999999999</c:v>
                </c:pt>
                <c:pt idx="540">
                  <c:v>0.61299999999999999</c:v>
                </c:pt>
                <c:pt idx="541">
                  <c:v>0.61399999999999999</c:v>
                </c:pt>
                <c:pt idx="542">
                  <c:v>0.61499999999999999</c:v>
                </c:pt>
                <c:pt idx="543">
                  <c:v>0.61599999999999999</c:v>
                </c:pt>
                <c:pt idx="544">
                  <c:v>0.61499999999999999</c:v>
                </c:pt>
                <c:pt idx="545">
                  <c:v>0.61699999999999999</c:v>
                </c:pt>
                <c:pt idx="546">
                  <c:v>0.61799999999999999</c:v>
                </c:pt>
                <c:pt idx="547">
                  <c:v>0.61699999999999999</c:v>
                </c:pt>
                <c:pt idx="548">
                  <c:v>0.61699999999999999</c:v>
                </c:pt>
                <c:pt idx="549">
                  <c:v>0.61799999999999999</c:v>
                </c:pt>
                <c:pt idx="550">
                  <c:v>0.61899999999999999</c:v>
                </c:pt>
                <c:pt idx="551">
                  <c:v>0.62</c:v>
                </c:pt>
                <c:pt idx="552">
                  <c:v>0.622</c:v>
                </c:pt>
                <c:pt idx="553">
                  <c:v>0.622</c:v>
                </c:pt>
                <c:pt idx="554">
                  <c:v>0.624</c:v>
                </c:pt>
                <c:pt idx="555">
                  <c:v>0.622</c:v>
                </c:pt>
                <c:pt idx="556">
                  <c:v>0.623</c:v>
                </c:pt>
                <c:pt idx="557">
                  <c:v>0.622</c:v>
                </c:pt>
                <c:pt idx="558">
                  <c:v>0.621</c:v>
                </c:pt>
                <c:pt idx="559">
                  <c:v>0.623</c:v>
                </c:pt>
                <c:pt idx="560">
                  <c:v>0.623</c:v>
                </c:pt>
                <c:pt idx="561">
                  <c:v>0.622</c:v>
                </c:pt>
                <c:pt idx="562">
                  <c:v>0.622</c:v>
                </c:pt>
                <c:pt idx="563">
                  <c:v>0.623</c:v>
                </c:pt>
                <c:pt idx="564">
                  <c:v>0.624</c:v>
                </c:pt>
                <c:pt idx="565">
                  <c:v>0.625</c:v>
                </c:pt>
                <c:pt idx="566">
                  <c:v>0.626</c:v>
                </c:pt>
              </c:numCache>
            </c:numRef>
          </c:val>
          <c:smooth val="1"/>
          <c:extLst>
            <c:ext xmlns:c16="http://schemas.microsoft.com/office/drawing/2014/chart" uri="{C3380CC4-5D6E-409C-BE32-E72D297353CC}">
              <c16:uniqueId val="{00000000-E1CE-435D-8DA3-8706246FE530}"/>
            </c:ext>
          </c:extLst>
        </c:ser>
        <c:ser>
          <c:idx val="2"/>
          <c:order val="1"/>
          <c:tx>
            <c:strRef>
              <c:f>'MT US LFPR'!$C$1</c:f>
              <c:strCache>
                <c:ptCount val="1"/>
                <c:pt idx="0">
                  <c:v>MT LFPR</c:v>
                </c:pt>
              </c:strCache>
            </c:strRef>
          </c:tx>
          <c:spPr>
            <a:ln w="38100" cap="rnd">
              <a:solidFill>
                <a:schemeClr val="accent1"/>
              </a:solidFill>
              <a:round/>
            </a:ln>
            <a:effectLst/>
          </c:spPr>
          <c:marker>
            <c:symbol val="none"/>
          </c:marker>
          <c:cat>
            <c:numRef>
              <c:f>'MT US LFPR'!$A$2:$A$568</c:f>
              <c:numCache>
                <c:formatCode>m/d/yyyy</c:formatCode>
                <c:ptCount val="567"/>
                <c:pt idx="0">
                  <c:v>27760</c:v>
                </c:pt>
                <c:pt idx="1">
                  <c:v>27791</c:v>
                </c:pt>
                <c:pt idx="2">
                  <c:v>27820</c:v>
                </c:pt>
                <c:pt idx="3">
                  <c:v>27851</c:v>
                </c:pt>
                <c:pt idx="4">
                  <c:v>27881</c:v>
                </c:pt>
                <c:pt idx="5">
                  <c:v>27912</c:v>
                </c:pt>
                <c:pt idx="6">
                  <c:v>27942</c:v>
                </c:pt>
                <c:pt idx="7">
                  <c:v>27973</c:v>
                </c:pt>
                <c:pt idx="8">
                  <c:v>28004</c:v>
                </c:pt>
                <c:pt idx="9">
                  <c:v>28034</c:v>
                </c:pt>
                <c:pt idx="10">
                  <c:v>28065</c:v>
                </c:pt>
                <c:pt idx="11">
                  <c:v>28095</c:v>
                </c:pt>
                <c:pt idx="12">
                  <c:v>28126</c:v>
                </c:pt>
                <c:pt idx="13">
                  <c:v>28157</c:v>
                </c:pt>
                <c:pt idx="14">
                  <c:v>28185</c:v>
                </c:pt>
                <c:pt idx="15">
                  <c:v>28216</c:v>
                </c:pt>
                <c:pt idx="16">
                  <c:v>28246</c:v>
                </c:pt>
                <c:pt idx="17">
                  <c:v>28277</c:v>
                </c:pt>
                <c:pt idx="18">
                  <c:v>28307</c:v>
                </c:pt>
                <c:pt idx="19">
                  <c:v>28338</c:v>
                </c:pt>
                <c:pt idx="20">
                  <c:v>28369</c:v>
                </c:pt>
                <c:pt idx="21">
                  <c:v>28399</c:v>
                </c:pt>
                <c:pt idx="22">
                  <c:v>28430</c:v>
                </c:pt>
                <c:pt idx="23">
                  <c:v>28460</c:v>
                </c:pt>
                <c:pt idx="24">
                  <c:v>28491</c:v>
                </c:pt>
                <c:pt idx="25">
                  <c:v>28522</c:v>
                </c:pt>
                <c:pt idx="26">
                  <c:v>28550</c:v>
                </c:pt>
                <c:pt idx="27">
                  <c:v>28581</c:v>
                </c:pt>
                <c:pt idx="28">
                  <c:v>28611</c:v>
                </c:pt>
                <c:pt idx="29">
                  <c:v>28642</c:v>
                </c:pt>
                <c:pt idx="30">
                  <c:v>28672</c:v>
                </c:pt>
                <c:pt idx="31">
                  <c:v>28703</c:v>
                </c:pt>
                <c:pt idx="32">
                  <c:v>28734</c:v>
                </c:pt>
                <c:pt idx="33">
                  <c:v>28764</c:v>
                </c:pt>
                <c:pt idx="34">
                  <c:v>28795</c:v>
                </c:pt>
                <c:pt idx="35">
                  <c:v>28825</c:v>
                </c:pt>
                <c:pt idx="36">
                  <c:v>28856</c:v>
                </c:pt>
                <c:pt idx="37">
                  <c:v>28887</c:v>
                </c:pt>
                <c:pt idx="38">
                  <c:v>28915</c:v>
                </c:pt>
                <c:pt idx="39">
                  <c:v>28946</c:v>
                </c:pt>
                <c:pt idx="40">
                  <c:v>28976</c:v>
                </c:pt>
                <c:pt idx="41">
                  <c:v>29007</c:v>
                </c:pt>
                <c:pt idx="42">
                  <c:v>29037</c:v>
                </c:pt>
                <c:pt idx="43">
                  <c:v>29068</c:v>
                </c:pt>
                <c:pt idx="44">
                  <c:v>29099</c:v>
                </c:pt>
                <c:pt idx="45">
                  <c:v>29129</c:v>
                </c:pt>
                <c:pt idx="46">
                  <c:v>29160</c:v>
                </c:pt>
                <c:pt idx="47">
                  <c:v>29190</c:v>
                </c:pt>
                <c:pt idx="48">
                  <c:v>29221</c:v>
                </c:pt>
                <c:pt idx="49">
                  <c:v>29252</c:v>
                </c:pt>
                <c:pt idx="50">
                  <c:v>29281</c:v>
                </c:pt>
                <c:pt idx="51">
                  <c:v>29312</c:v>
                </c:pt>
                <c:pt idx="52">
                  <c:v>29342</c:v>
                </c:pt>
                <c:pt idx="53">
                  <c:v>29373</c:v>
                </c:pt>
                <c:pt idx="54">
                  <c:v>29403</c:v>
                </c:pt>
                <c:pt idx="55">
                  <c:v>29434</c:v>
                </c:pt>
                <c:pt idx="56">
                  <c:v>29465</c:v>
                </c:pt>
                <c:pt idx="57">
                  <c:v>29495</c:v>
                </c:pt>
                <c:pt idx="58">
                  <c:v>29526</c:v>
                </c:pt>
                <c:pt idx="59">
                  <c:v>29556</c:v>
                </c:pt>
                <c:pt idx="60">
                  <c:v>29587</c:v>
                </c:pt>
                <c:pt idx="61">
                  <c:v>29618</c:v>
                </c:pt>
                <c:pt idx="62">
                  <c:v>29646</c:v>
                </c:pt>
                <c:pt idx="63">
                  <c:v>29677</c:v>
                </c:pt>
                <c:pt idx="64">
                  <c:v>29707</c:v>
                </c:pt>
                <c:pt idx="65">
                  <c:v>29738</c:v>
                </c:pt>
                <c:pt idx="66">
                  <c:v>29768</c:v>
                </c:pt>
                <c:pt idx="67">
                  <c:v>29799</c:v>
                </c:pt>
                <c:pt idx="68">
                  <c:v>29830</c:v>
                </c:pt>
                <c:pt idx="69">
                  <c:v>29860</c:v>
                </c:pt>
                <c:pt idx="70">
                  <c:v>29891</c:v>
                </c:pt>
                <c:pt idx="71">
                  <c:v>29921</c:v>
                </c:pt>
                <c:pt idx="72">
                  <c:v>29952</c:v>
                </c:pt>
                <c:pt idx="73">
                  <c:v>29983</c:v>
                </c:pt>
                <c:pt idx="74">
                  <c:v>30011</c:v>
                </c:pt>
                <c:pt idx="75">
                  <c:v>30042</c:v>
                </c:pt>
                <c:pt idx="76">
                  <c:v>30072</c:v>
                </c:pt>
                <c:pt idx="77">
                  <c:v>30103</c:v>
                </c:pt>
                <c:pt idx="78">
                  <c:v>30133</c:v>
                </c:pt>
                <c:pt idx="79">
                  <c:v>30164</c:v>
                </c:pt>
                <c:pt idx="80">
                  <c:v>30195</c:v>
                </c:pt>
                <c:pt idx="81">
                  <c:v>30225</c:v>
                </c:pt>
                <c:pt idx="82">
                  <c:v>30256</c:v>
                </c:pt>
                <c:pt idx="83">
                  <c:v>30286</c:v>
                </c:pt>
                <c:pt idx="84">
                  <c:v>30317</c:v>
                </c:pt>
                <c:pt idx="85">
                  <c:v>30348</c:v>
                </c:pt>
                <c:pt idx="86">
                  <c:v>30376</c:v>
                </c:pt>
                <c:pt idx="87">
                  <c:v>30407</c:v>
                </c:pt>
                <c:pt idx="88">
                  <c:v>30437</c:v>
                </c:pt>
                <c:pt idx="89">
                  <c:v>30468</c:v>
                </c:pt>
                <c:pt idx="90">
                  <c:v>30498</c:v>
                </c:pt>
                <c:pt idx="91">
                  <c:v>30529</c:v>
                </c:pt>
                <c:pt idx="92">
                  <c:v>30560</c:v>
                </c:pt>
                <c:pt idx="93">
                  <c:v>30590</c:v>
                </c:pt>
                <c:pt idx="94">
                  <c:v>30621</c:v>
                </c:pt>
                <c:pt idx="95">
                  <c:v>30651</c:v>
                </c:pt>
                <c:pt idx="96">
                  <c:v>30682</c:v>
                </c:pt>
                <c:pt idx="97">
                  <c:v>30713</c:v>
                </c:pt>
                <c:pt idx="98">
                  <c:v>30742</c:v>
                </c:pt>
                <c:pt idx="99">
                  <c:v>30773</c:v>
                </c:pt>
                <c:pt idx="100">
                  <c:v>30803</c:v>
                </c:pt>
                <c:pt idx="101">
                  <c:v>30834</c:v>
                </c:pt>
                <c:pt idx="102">
                  <c:v>30864</c:v>
                </c:pt>
                <c:pt idx="103">
                  <c:v>30895</c:v>
                </c:pt>
                <c:pt idx="104">
                  <c:v>30926</c:v>
                </c:pt>
                <c:pt idx="105">
                  <c:v>30956</c:v>
                </c:pt>
                <c:pt idx="106">
                  <c:v>30987</c:v>
                </c:pt>
                <c:pt idx="107">
                  <c:v>31017</c:v>
                </c:pt>
                <c:pt idx="108">
                  <c:v>31048</c:v>
                </c:pt>
                <c:pt idx="109">
                  <c:v>31079</c:v>
                </c:pt>
                <c:pt idx="110">
                  <c:v>31107</c:v>
                </c:pt>
                <c:pt idx="111">
                  <c:v>31138</c:v>
                </c:pt>
                <c:pt idx="112">
                  <c:v>31168</c:v>
                </c:pt>
                <c:pt idx="113">
                  <c:v>31199</c:v>
                </c:pt>
                <c:pt idx="114">
                  <c:v>31229</c:v>
                </c:pt>
                <c:pt idx="115">
                  <c:v>31260</c:v>
                </c:pt>
                <c:pt idx="116">
                  <c:v>31291</c:v>
                </c:pt>
                <c:pt idx="117">
                  <c:v>31321</c:v>
                </c:pt>
                <c:pt idx="118">
                  <c:v>31352</c:v>
                </c:pt>
                <c:pt idx="119">
                  <c:v>31382</c:v>
                </c:pt>
                <c:pt idx="120">
                  <c:v>31413</c:v>
                </c:pt>
                <c:pt idx="121">
                  <c:v>31444</c:v>
                </c:pt>
                <c:pt idx="122">
                  <c:v>31472</c:v>
                </c:pt>
                <c:pt idx="123">
                  <c:v>31503</c:v>
                </c:pt>
                <c:pt idx="124">
                  <c:v>31533</c:v>
                </c:pt>
                <c:pt idx="125">
                  <c:v>31564</c:v>
                </c:pt>
                <c:pt idx="126">
                  <c:v>31594</c:v>
                </c:pt>
                <c:pt idx="127">
                  <c:v>31625</c:v>
                </c:pt>
                <c:pt idx="128">
                  <c:v>31656</c:v>
                </c:pt>
                <c:pt idx="129">
                  <c:v>31686</c:v>
                </c:pt>
                <c:pt idx="130">
                  <c:v>31717</c:v>
                </c:pt>
                <c:pt idx="131">
                  <c:v>31747</c:v>
                </c:pt>
                <c:pt idx="132">
                  <c:v>31778</c:v>
                </c:pt>
                <c:pt idx="133">
                  <c:v>31809</c:v>
                </c:pt>
                <c:pt idx="134">
                  <c:v>31837</c:v>
                </c:pt>
                <c:pt idx="135">
                  <c:v>31868</c:v>
                </c:pt>
                <c:pt idx="136">
                  <c:v>31898</c:v>
                </c:pt>
                <c:pt idx="137">
                  <c:v>31929</c:v>
                </c:pt>
                <c:pt idx="138">
                  <c:v>31959</c:v>
                </c:pt>
                <c:pt idx="139">
                  <c:v>31990</c:v>
                </c:pt>
                <c:pt idx="140">
                  <c:v>32021</c:v>
                </c:pt>
                <c:pt idx="141">
                  <c:v>32051</c:v>
                </c:pt>
                <c:pt idx="142">
                  <c:v>32082</c:v>
                </c:pt>
                <c:pt idx="143">
                  <c:v>32112</c:v>
                </c:pt>
                <c:pt idx="144">
                  <c:v>32143</c:v>
                </c:pt>
                <c:pt idx="145">
                  <c:v>32174</c:v>
                </c:pt>
                <c:pt idx="146">
                  <c:v>32203</c:v>
                </c:pt>
                <c:pt idx="147">
                  <c:v>32234</c:v>
                </c:pt>
                <c:pt idx="148">
                  <c:v>32264</c:v>
                </c:pt>
                <c:pt idx="149">
                  <c:v>32295</c:v>
                </c:pt>
                <c:pt idx="150">
                  <c:v>32325</c:v>
                </c:pt>
                <c:pt idx="151">
                  <c:v>32356</c:v>
                </c:pt>
                <c:pt idx="152">
                  <c:v>32387</c:v>
                </c:pt>
                <c:pt idx="153">
                  <c:v>32417</c:v>
                </c:pt>
                <c:pt idx="154">
                  <c:v>32448</c:v>
                </c:pt>
                <c:pt idx="155">
                  <c:v>32478</c:v>
                </c:pt>
                <c:pt idx="156">
                  <c:v>32509</c:v>
                </c:pt>
                <c:pt idx="157">
                  <c:v>32540</c:v>
                </c:pt>
                <c:pt idx="158">
                  <c:v>32568</c:v>
                </c:pt>
                <c:pt idx="159">
                  <c:v>32599</c:v>
                </c:pt>
                <c:pt idx="160">
                  <c:v>32629</c:v>
                </c:pt>
                <c:pt idx="161">
                  <c:v>32660</c:v>
                </c:pt>
                <c:pt idx="162">
                  <c:v>32690</c:v>
                </c:pt>
                <c:pt idx="163">
                  <c:v>32721</c:v>
                </c:pt>
                <c:pt idx="164">
                  <c:v>32752</c:v>
                </c:pt>
                <c:pt idx="165">
                  <c:v>32782</c:v>
                </c:pt>
                <c:pt idx="166">
                  <c:v>32813</c:v>
                </c:pt>
                <c:pt idx="167">
                  <c:v>32843</c:v>
                </c:pt>
                <c:pt idx="168">
                  <c:v>32874</c:v>
                </c:pt>
                <c:pt idx="169">
                  <c:v>32905</c:v>
                </c:pt>
                <c:pt idx="170">
                  <c:v>32933</c:v>
                </c:pt>
                <c:pt idx="171">
                  <c:v>32964</c:v>
                </c:pt>
                <c:pt idx="172">
                  <c:v>32994</c:v>
                </c:pt>
                <c:pt idx="173">
                  <c:v>33025</c:v>
                </c:pt>
                <c:pt idx="174">
                  <c:v>33055</c:v>
                </c:pt>
                <c:pt idx="175">
                  <c:v>33086</c:v>
                </c:pt>
                <c:pt idx="176">
                  <c:v>33117</c:v>
                </c:pt>
                <c:pt idx="177">
                  <c:v>33147</c:v>
                </c:pt>
                <c:pt idx="178">
                  <c:v>33178</c:v>
                </c:pt>
                <c:pt idx="179">
                  <c:v>33208</c:v>
                </c:pt>
                <c:pt idx="180">
                  <c:v>33239</c:v>
                </c:pt>
                <c:pt idx="181">
                  <c:v>33270</c:v>
                </c:pt>
                <c:pt idx="182">
                  <c:v>33298</c:v>
                </c:pt>
                <c:pt idx="183">
                  <c:v>33329</c:v>
                </c:pt>
                <c:pt idx="184">
                  <c:v>33359</c:v>
                </c:pt>
                <c:pt idx="185">
                  <c:v>33390</c:v>
                </c:pt>
                <c:pt idx="186">
                  <c:v>33420</c:v>
                </c:pt>
                <c:pt idx="187">
                  <c:v>33451</c:v>
                </c:pt>
                <c:pt idx="188">
                  <c:v>33482</c:v>
                </c:pt>
                <c:pt idx="189">
                  <c:v>33512</c:v>
                </c:pt>
                <c:pt idx="190">
                  <c:v>33543</c:v>
                </c:pt>
                <c:pt idx="191">
                  <c:v>33573</c:v>
                </c:pt>
                <c:pt idx="192">
                  <c:v>33604</c:v>
                </c:pt>
                <c:pt idx="193">
                  <c:v>33635</c:v>
                </c:pt>
                <c:pt idx="194">
                  <c:v>33664</c:v>
                </c:pt>
                <c:pt idx="195">
                  <c:v>33695</c:v>
                </c:pt>
                <c:pt idx="196">
                  <c:v>33725</c:v>
                </c:pt>
                <c:pt idx="197">
                  <c:v>33756</c:v>
                </c:pt>
                <c:pt idx="198">
                  <c:v>33786</c:v>
                </c:pt>
                <c:pt idx="199">
                  <c:v>33817</c:v>
                </c:pt>
                <c:pt idx="200">
                  <c:v>33848</c:v>
                </c:pt>
                <c:pt idx="201">
                  <c:v>33878</c:v>
                </c:pt>
                <c:pt idx="202">
                  <c:v>33909</c:v>
                </c:pt>
                <c:pt idx="203">
                  <c:v>33939</c:v>
                </c:pt>
                <c:pt idx="204">
                  <c:v>33970</c:v>
                </c:pt>
                <c:pt idx="205">
                  <c:v>34001</c:v>
                </c:pt>
                <c:pt idx="206">
                  <c:v>34029</c:v>
                </c:pt>
                <c:pt idx="207">
                  <c:v>34060</c:v>
                </c:pt>
                <c:pt idx="208">
                  <c:v>34090</c:v>
                </c:pt>
                <c:pt idx="209">
                  <c:v>34121</c:v>
                </c:pt>
                <c:pt idx="210">
                  <c:v>34151</c:v>
                </c:pt>
                <c:pt idx="211">
                  <c:v>34182</c:v>
                </c:pt>
                <c:pt idx="212">
                  <c:v>34213</c:v>
                </c:pt>
                <c:pt idx="213">
                  <c:v>34243</c:v>
                </c:pt>
                <c:pt idx="214">
                  <c:v>34274</c:v>
                </c:pt>
                <c:pt idx="215">
                  <c:v>34304</c:v>
                </c:pt>
                <c:pt idx="216">
                  <c:v>34335</c:v>
                </c:pt>
                <c:pt idx="217">
                  <c:v>34366</c:v>
                </c:pt>
                <c:pt idx="218">
                  <c:v>34394</c:v>
                </c:pt>
                <c:pt idx="219">
                  <c:v>34425</c:v>
                </c:pt>
                <c:pt idx="220">
                  <c:v>34455</c:v>
                </c:pt>
                <c:pt idx="221">
                  <c:v>34486</c:v>
                </c:pt>
                <c:pt idx="222">
                  <c:v>34516</c:v>
                </c:pt>
                <c:pt idx="223">
                  <c:v>34547</c:v>
                </c:pt>
                <c:pt idx="224">
                  <c:v>34578</c:v>
                </c:pt>
                <c:pt idx="225">
                  <c:v>34608</c:v>
                </c:pt>
                <c:pt idx="226">
                  <c:v>34639</c:v>
                </c:pt>
                <c:pt idx="227">
                  <c:v>34669</c:v>
                </c:pt>
                <c:pt idx="228">
                  <c:v>34700</c:v>
                </c:pt>
                <c:pt idx="229">
                  <c:v>34731</c:v>
                </c:pt>
                <c:pt idx="230">
                  <c:v>34759</c:v>
                </c:pt>
                <c:pt idx="231">
                  <c:v>34790</c:v>
                </c:pt>
                <c:pt idx="232">
                  <c:v>34820</c:v>
                </c:pt>
                <c:pt idx="233">
                  <c:v>34851</c:v>
                </c:pt>
                <c:pt idx="234">
                  <c:v>34881</c:v>
                </c:pt>
                <c:pt idx="235">
                  <c:v>34912</c:v>
                </c:pt>
                <c:pt idx="236">
                  <c:v>34943</c:v>
                </c:pt>
                <c:pt idx="237">
                  <c:v>34973</c:v>
                </c:pt>
                <c:pt idx="238">
                  <c:v>35004</c:v>
                </c:pt>
                <c:pt idx="239">
                  <c:v>35034</c:v>
                </c:pt>
                <c:pt idx="240">
                  <c:v>35065</c:v>
                </c:pt>
                <c:pt idx="241">
                  <c:v>35096</c:v>
                </c:pt>
                <c:pt idx="242">
                  <c:v>35125</c:v>
                </c:pt>
                <c:pt idx="243">
                  <c:v>35156</c:v>
                </c:pt>
                <c:pt idx="244">
                  <c:v>35186</c:v>
                </c:pt>
                <c:pt idx="245">
                  <c:v>35217</c:v>
                </c:pt>
                <c:pt idx="246">
                  <c:v>35247</c:v>
                </c:pt>
                <c:pt idx="247">
                  <c:v>35278</c:v>
                </c:pt>
                <c:pt idx="248">
                  <c:v>35309</c:v>
                </c:pt>
                <c:pt idx="249">
                  <c:v>35339</c:v>
                </c:pt>
                <c:pt idx="250">
                  <c:v>35370</c:v>
                </c:pt>
                <c:pt idx="251">
                  <c:v>35400</c:v>
                </c:pt>
                <c:pt idx="252">
                  <c:v>35431</c:v>
                </c:pt>
                <c:pt idx="253">
                  <c:v>35462</c:v>
                </c:pt>
                <c:pt idx="254">
                  <c:v>35490</c:v>
                </c:pt>
                <c:pt idx="255">
                  <c:v>35521</c:v>
                </c:pt>
                <c:pt idx="256">
                  <c:v>35551</c:v>
                </c:pt>
                <c:pt idx="257">
                  <c:v>35582</c:v>
                </c:pt>
                <c:pt idx="258">
                  <c:v>35612</c:v>
                </c:pt>
                <c:pt idx="259">
                  <c:v>35643</c:v>
                </c:pt>
                <c:pt idx="260">
                  <c:v>35674</c:v>
                </c:pt>
                <c:pt idx="261">
                  <c:v>35704</c:v>
                </c:pt>
                <c:pt idx="262">
                  <c:v>35735</c:v>
                </c:pt>
                <c:pt idx="263">
                  <c:v>35765</c:v>
                </c:pt>
                <c:pt idx="264">
                  <c:v>35796</c:v>
                </c:pt>
                <c:pt idx="265">
                  <c:v>35827</c:v>
                </c:pt>
                <c:pt idx="266">
                  <c:v>35855</c:v>
                </c:pt>
                <c:pt idx="267">
                  <c:v>35886</c:v>
                </c:pt>
                <c:pt idx="268">
                  <c:v>35916</c:v>
                </c:pt>
                <c:pt idx="269">
                  <c:v>35947</c:v>
                </c:pt>
                <c:pt idx="270">
                  <c:v>35977</c:v>
                </c:pt>
                <c:pt idx="271">
                  <c:v>36008</c:v>
                </c:pt>
                <c:pt idx="272">
                  <c:v>36039</c:v>
                </c:pt>
                <c:pt idx="273">
                  <c:v>36069</c:v>
                </c:pt>
                <c:pt idx="274">
                  <c:v>36100</c:v>
                </c:pt>
                <c:pt idx="275">
                  <c:v>36130</c:v>
                </c:pt>
                <c:pt idx="276">
                  <c:v>36161</c:v>
                </c:pt>
                <c:pt idx="277">
                  <c:v>36192</c:v>
                </c:pt>
                <c:pt idx="278">
                  <c:v>36220</c:v>
                </c:pt>
                <c:pt idx="279">
                  <c:v>36251</c:v>
                </c:pt>
                <c:pt idx="280">
                  <c:v>36281</c:v>
                </c:pt>
                <c:pt idx="281">
                  <c:v>36312</c:v>
                </c:pt>
                <c:pt idx="282">
                  <c:v>36342</c:v>
                </c:pt>
                <c:pt idx="283">
                  <c:v>36373</c:v>
                </c:pt>
                <c:pt idx="284">
                  <c:v>36404</c:v>
                </c:pt>
                <c:pt idx="285">
                  <c:v>36434</c:v>
                </c:pt>
                <c:pt idx="286">
                  <c:v>36465</c:v>
                </c:pt>
                <c:pt idx="287">
                  <c:v>36495</c:v>
                </c:pt>
                <c:pt idx="288">
                  <c:v>36526</c:v>
                </c:pt>
                <c:pt idx="289">
                  <c:v>36557</c:v>
                </c:pt>
                <c:pt idx="290">
                  <c:v>36586</c:v>
                </c:pt>
                <c:pt idx="291">
                  <c:v>36617</c:v>
                </c:pt>
                <c:pt idx="292">
                  <c:v>36647</c:v>
                </c:pt>
                <c:pt idx="293">
                  <c:v>36678</c:v>
                </c:pt>
                <c:pt idx="294">
                  <c:v>36708</c:v>
                </c:pt>
                <c:pt idx="295">
                  <c:v>36739</c:v>
                </c:pt>
                <c:pt idx="296">
                  <c:v>36770</c:v>
                </c:pt>
                <c:pt idx="297">
                  <c:v>36800</c:v>
                </c:pt>
                <c:pt idx="298">
                  <c:v>36831</c:v>
                </c:pt>
                <c:pt idx="299">
                  <c:v>36861</c:v>
                </c:pt>
                <c:pt idx="300">
                  <c:v>36892</c:v>
                </c:pt>
                <c:pt idx="301">
                  <c:v>36923</c:v>
                </c:pt>
                <c:pt idx="302">
                  <c:v>36951</c:v>
                </c:pt>
                <c:pt idx="303">
                  <c:v>36982</c:v>
                </c:pt>
                <c:pt idx="304">
                  <c:v>37012</c:v>
                </c:pt>
                <c:pt idx="305">
                  <c:v>37043</c:v>
                </c:pt>
                <c:pt idx="306">
                  <c:v>37073</c:v>
                </c:pt>
                <c:pt idx="307">
                  <c:v>37104</c:v>
                </c:pt>
                <c:pt idx="308">
                  <c:v>37135</c:v>
                </c:pt>
                <c:pt idx="309">
                  <c:v>37165</c:v>
                </c:pt>
                <c:pt idx="310">
                  <c:v>37196</c:v>
                </c:pt>
                <c:pt idx="311">
                  <c:v>37226</c:v>
                </c:pt>
                <c:pt idx="312">
                  <c:v>37257</c:v>
                </c:pt>
                <c:pt idx="313">
                  <c:v>37288</c:v>
                </c:pt>
                <c:pt idx="314">
                  <c:v>37316</c:v>
                </c:pt>
                <c:pt idx="315">
                  <c:v>37347</c:v>
                </c:pt>
                <c:pt idx="316">
                  <c:v>37377</c:v>
                </c:pt>
                <c:pt idx="317">
                  <c:v>37408</c:v>
                </c:pt>
                <c:pt idx="318">
                  <c:v>37438</c:v>
                </c:pt>
                <c:pt idx="319">
                  <c:v>37469</c:v>
                </c:pt>
                <c:pt idx="320">
                  <c:v>37500</c:v>
                </c:pt>
                <c:pt idx="321">
                  <c:v>37530</c:v>
                </c:pt>
                <c:pt idx="322">
                  <c:v>37561</c:v>
                </c:pt>
                <c:pt idx="323">
                  <c:v>37591</c:v>
                </c:pt>
                <c:pt idx="324">
                  <c:v>37622</c:v>
                </c:pt>
                <c:pt idx="325">
                  <c:v>37653</c:v>
                </c:pt>
                <c:pt idx="326">
                  <c:v>37681</c:v>
                </c:pt>
                <c:pt idx="327">
                  <c:v>37712</c:v>
                </c:pt>
                <c:pt idx="328">
                  <c:v>37742</c:v>
                </c:pt>
                <c:pt idx="329">
                  <c:v>37773</c:v>
                </c:pt>
                <c:pt idx="330">
                  <c:v>37803</c:v>
                </c:pt>
                <c:pt idx="331">
                  <c:v>37834</c:v>
                </c:pt>
                <c:pt idx="332">
                  <c:v>37865</c:v>
                </c:pt>
                <c:pt idx="333">
                  <c:v>37895</c:v>
                </c:pt>
                <c:pt idx="334">
                  <c:v>37926</c:v>
                </c:pt>
                <c:pt idx="335">
                  <c:v>37956</c:v>
                </c:pt>
                <c:pt idx="336">
                  <c:v>37987</c:v>
                </c:pt>
                <c:pt idx="337">
                  <c:v>38018</c:v>
                </c:pt>
                <c:pt idx="338">
                  <c:v>38047</c:v>
                </c:pt>
                <c:pt idx="339">
                  <c:v>38078</c:v>
                </c:pt>
                <c:pt idx="340">
                  <c:v>38108</c:v>
                </c:pt>
                <c:pt idx="341">
                  <c:v>38139</c:v>
                </c:pt>
                <c:pt idx="342">
                  <c:v>38169</c:v>
                </c:pt>
                <c:pt idx="343">
                  <c:v>38200</c:v>
                </c:pt>
                <c:pt idx="344">
                  <c:v>38231</c:v>
                </c:pt>
                <c:pt idx="345">
                  <c:v>38261</c:v>
                </c:pt>
                <c:pt idx="346">
                  <c:v>38292</c:v>
                </c:pt>
                <c:pt idx="347">
                  <c:v>38322</c:v>
                </c:pt>
                <c:pt idx="348">
                  <c:v>38353</c:v>
                </c:pt>
                <c:pt idx="349">
                  <c:v>38384</c:v>
                </c:pt>
                <c:pt idx="350">
                  <c:v>38412</c:v>
                </c:pt>
                <c:pt idx="351">
                  <c:v>38443</c:v>
                </c:pt>
                <c:pt idx="352">
                  <c:v>38473</c:v>
                </c:pt>
                <c:pt idx="353">
                  <c:v>38504</c:v>
                </c:pt>
                <c:pt idx="354">
                  <c:v>38534</c:v>
                </c:pt>
                <c:pt idx="355">
                  <c:v>38565</c:v>
                </c:pt>
                <c:pt idx="356">
                  <c:v>38596</c:v>
                </c:pt>
                <c:pt idx="357">
                  <c:v>38626</c:v>
                </c:pt>
                <c:pt idx="358">
                  <c:v>38657</c:v>
                </c:pt>
                <c:pt idx="359">
                  <c:v>38687</c:v>
                </c:pt>
                <c:pt idx="360">
                  <c:v>38718</c:v>
                </c:pt>
                <c:pt idx="361">
                  <c:v>38749</c:v>
                </c:pt>
                <c:pt idx="362">
                  <c:v>38777</c:v>
                </c:pt>
                <c:pt idx="363">
                  <c:v>38808</c:v>
                </c:pt>
                <c:pt idx="364">
                  <c:v>38838</c:v>
                </c:pt>
                <c:pt idx="365">
                  <c:v>38869</c:v>
                </c:pt>
                <c:pt idx="366">
                  <c:v>38899</c:v>
                </c:pt>
                <c:pt idx="367">
                  <c:v>38930</c:v>
                </c:pt>
                <c:pt idx="368">
                  <c:v>38961</c:v>
                </c:pt>
                <c:pt idx="369">
                  <c:v>38991</c:v>
                </c:pt>
                <c:pt idx="370">
                  <c:v>39022</c:v>
                </c:pt>
                <c:pt idx="371">
                  <c:v>39052</c:v>
                </c:pt>
                <c:pt idx="372">
                  <c:v>39083</c:v>
                </c:pt>
                <c:pt idx="373">
                  <c:v>39114</c:v>
                </c:pt>
                <c:pt idx="374">
                  <c:v>39142</c:v>
                </c:pt>
                <c:pt idx="375">
                  <c:v>39173</c:v>
                </c:pt>
                <c:pt idx="376">
                  <c:v>39203</c:v>
                </c:pt>
                <c:pt idx="377">
                  <c:v>39234</c:v>
                </c:pt>
                <c:pt idx="378">
                  <c:v>39264</c:v>
                </c:pt>
                <c:pt idx="379">
                  <c:v>39295</c:v>
                </c:pt>
                <c:pt idx="380">
                  <c:v>39326</c:v>
                </c:pt>
                <c:pt idx="381">
                  <c:v>39356</c:v>
                </c:pt>
                <c:pt idx="382">
                  <c:v>39387</c:v>
                </c:pt>
                <c:pt idx="383">
                  <c:v>39417</c:v>
                </c:pt>
                <c:pt idx="384">
                  <c:v>39448</c:v>
                </c:pt>
                <c:pt idx="385">
                  <c:v>39479</c:v>
                </c:pt>
                <c:pt idx="386">
                  <c:v>39508</c:v>
                </c:pt>
                <c:pt idx="387">
                  <c:v>39539</c:v>
                </c:pt>
                <c:pt idx="388">
                  <c:v>39569</c:v>
                </c:pt>
                <c:pt idx="389">
                  <c:v>39600</c:v>
                </c:pt>
                <c:pt idx="390">
                  <c:v>39630</c:v>
                </c:pt>
                <c:pt idx="391">
                  <c:v>39661</c:v>
                </c:pt>
                <c:pt idx="392">
                  <c:v>39692</c:v>
                </c:pt>
                <c:pt idx="393">
                  <c:v>39722</c:v>
                </c:pt>
                <c:pt idx="394">
                  <c:v>39753</c:v>
                </c:pt>
                <c:pt idx="395">
                  <c:v>39783</c:v>
                </c:pt>
                <c:pt idx="396">
                  <c:v>39814</c:v>
                </c:pt>
                <c:pt idx="397">
                  <c:v>39845</c:v>
                </c:pt>
                <c:pt idx="398">
                  <c:v>39873</c:v>
                </c:pt>
                <c:pt idx="399">
                  <c:v>39904</c:v>
                </c:pt>
                <c:pt idx="400">
                  <c:v>39934</c:v>
                </c:pt>
                <c:pt idx="401">
                  <c:v>39965</c:v>
                </c:pt>
                <c:pt idx="402">
                  <c:v>39995</c:v>
                </c:pt>
                <c:pt idx="403">
                  <c:v>40026</c:v>
                </c:pt>
                <c:pt idx="404">
                  <c:v>40057</c:v>
                </c:pt>
                <c:pt idx="405">
                  <c:v>40087</c:v>
                </c:pt>
                <c:pt idx="406">
                  <c:v>40118</c:v>
                </c:pt>
                <c:pt idx="407">
                  <c:v>40148</c:v>
                </c:pt>
                <c:pt idx="408">
                  <c:v>40179</c:v>
                </c:pt>
                <c:pt idx="409">
                  <c:v>40210</c:v>
                </c:pt>
                <c:pt idx="410">
                  <c:v>40238</c:v>
                </c:pt>
                <c:pt idx="411">
                  <c:v>40269</c:v>
                </c:pt>
                <c:pt idx="412">
                  <c:v>40299</c:v>
                </c:pt>
                <c:pt idx="413">
                  <c:v>40330</c:v>
                </c:pt>
                <c:pt idx="414">
                  <c:v>40360</c:v>
                </c:pt>
                <c:pt idx="415">
                  <c:v>40391</c:v>
                </c:pt>
                <c:pt idx="416">
                  <c:v>40422</c:v>
                </c:pt>
                <c:pt idx="417">
                  <c:v>40452</c:v>
                </c:pt>
                <c:pt idx="418">
                  <c:v>40483</c:v>
                </c:pt>
                <c:pt idx="419">
                  <c:v>40513</c:v>
                </c:pt>
                <c:pt idx="420">
                  <c:v>40544</c:v>
                </c:pt>
                <c:pt idx="421">
                  <c:v>40575</c:v>
                </c:pt>
                <c:pt idx="422">
                  <c:v>40603</c:v>
                </c:pt>
                <c:pt idx="423">
                  <c:v>40634</c:v>
                </c:pt>
                <c:pt idx="424">
                  <c:v>40664</c:v>
                </c:pt>
                <c:pt idx="425">
                  <c:v>40695</c:v>
                </c:pt>
                <c:pt idx="426">
                  <c:v>40725</c:v>
                </c:pt>
                <c:pt idx="427">
                  <c:v>40756</c:v>
                </c:pt>
                <c:pt idx="428">
                  <c:v>40787</c:v>
                </c:pt>
                <c:pt idx="429">
                  <c:v>40817</c:v>
                </c:pt>
                <c:pt idx="430">
                  <c:v>40848</c:v>
                </c:pt>
                <c:pt idx="431">
                  <c:v>40878</c:v>
                </c:pt>
                <c:pt idx="432">
                  <c:v>40909</c:v>
                </c:pt>
                <c:pt idx="433">
                  <c:v>40940</c:v>
                </c:pt>
                <c:pt idx="434">
                  <c:v>40969</c:v>
                </c:pt>
                <c:pt idx="435">
                  <c:v>41000</c:v>
                </c:pt>
                <c:pt idx="436">
                  <c:v>41030</c:v>
                </c:pt>
                <c:pt idx="437">
                  <c:v>41061</c:v>
                </c:pt>
                <c:pt idx="438">
                  <c:v>41091</c:v>
                </c:pt>
                <c:pt idx="439">
                  <c:v>41122</c:v>
                </c:pt>
                <c:pt idx="440">
                  <c:v>41153</c:v>
                </c:pt>
                <c:pt idx="441">
                  <c:v>41183</c:v>
                </c:pt>
                <c:pt idx="442">
                  <c:v>41214</c:v>
                </c:pt>
                <c:pt idx="443">
                  <c:v>41244</c:v>
                </c:pt>
                <c:pt idx="444">
                  <c:v>41275</c:v>
                </c:pt>
                <c:pt idx="445">
                  <c:v>41306</c:v>
                </c:pt>
                <c:pt idx="446">
                  <c:v>41334</c:v>
                </c:pt>
                <c:pt idx="447">
                  <c:v>41365</c:v>
                </c:pt>
                <c:pt idx="448">
                  <c:v>41395</c:v>
                </c:pt>
                <c:pt idx="449">
                  <c:v>41426</c:v>
                </c:pt>
                <c:pt idx="450">
                  <c:v>41456</c:v>
                </c:pt>
                <c:pt idx="451">
                  <c:v>41487</c:v>
                </c:pt>
                <c:pt idx="452">
                  <c:v>41518</c:v>
                </c:pt>
                <c:pt idx="453">
                  <c:v>41548</c:v>
                </c:pt>
                <c:pt idx="454">
                  <c:v>41579</c:v>
                </c:pt>
                <c:pt idx="455">
                  <c:v>41609</c:v>
                </c:pt>
                <c:pt idx="456">
                  <c:v>41640</c:v>
                </c:pt>
                <c:pt idx="457">
                  <c:v>41671</c:v>
                </c:pt>
                <c:pt idx="458">
                  <c:v>41699</c:v>
                </c:pt>
                <c:pt idx="459">
                  <c:v>41730</c:v>
                </c:pt>
                <c:pt idx="460">
                  <c:v>41760</c:v>
                </c:pt>
                <c:pt idx="461">
                  <c:v>41791</c:v>
                </c:pt>
                <c:pt idx="462">
                  <c:v>41821</c:v>
                </c:pt>
                <c:pt idx="463">
                  <c:v>41852</c:v>
                </c:pt>
                <c:pt idx="464">
                  <c:v>41883</c:v>
                </c:pt>
                <c:pt idx="465">
                  <c:v>41913</c:v>
                </c:pt>
                <c:pt idx="466">
                  <c:v>41944</c:v>
                </c:pt>
                <c:pt idx="467">
                  <c:v>41974</c:v>
                </c:pt>
                <c:pt idx="468">
                  <c:v>42005</c:v>
                </c:pt>
                <c:pt idx="469">
                  <c:v>42036</c:v>
                </c:pt>
                <c:pt idx="470">
                  <c:v>42064</c:v>
                </c:pt>
                <c:pt idx="471">
                  <c:v>42095</c:v>
                </c:pt>
                <c:pt idx="472">
                  <c:v>42125</c:v>
                </c:pt>
                <c:pt idx="473">
                  <c:v>42156</c:v>
                </c:pt>
                <c:pt idx="474">
                  <c:v>42186</c:v>
                </c:pt>
                <c:pt idx="475">
                  <c:v>42217</c:v>
                </c:pt>
                <c:pt idx="476">
                  <c:v>42248</c:v>
                </c:pt>
                <c:pt idx="477">
                  <c:v>42278</c:v>
                </c:pt>
                <c:pt idx="478">
                  <c:v>42309</c:v>
                </c:pt>
                <c:pt idx="479">
                  <c:v>42339</c:v>
                </c:pt>
                <c:pt idx="480">
                  <c:v>42370</c:v>
                </c:pt>
                <c:pt idx="481">
                  <c:v>42401</c:v>
                </c:pt>
                <c:pt idx="482">
                  <c:v>42430</c:v>
                </c:pt>
                <c:pt idx="483">
                  <c:v>42461</c:v>
                </c:pt>
                <c:pt idx="484">
                  <c:v>42491</c:v>
                </c:pt>
                <c:pt idx="485">
                  <c:v>42522</c:v>
                </c:pt>
                <c:pt idx="486">
                  <c:v>42552</c:v>
                </c:pt>
                <c:pt idx="487">
                  <c:v>42583</c:v>
                </c:pt>
                <c:pt idx="488">
                  <c:v>42614</c:v>
                </c:pt>
                <c:pt idx="489">
                  <c:v>42644</c:v>
                </c:pt>
                <c:pt idx="490">
                  <c:v>42675</c:v>
                </c:pt>
                <c:pt idx="491">
                  <c:v>42705</c:v>
                </c:pt>
                <c:pt idx="492">
                  <c:v>42736</c:v>
                </c:pt>
                <c:pt idx="493">
                  <c:v>42767</c:v>
                </c:pt>
                <c:pt idx="494">
                  <c:v>42795</c:v>
                </c:pt>
                <c:pt idx="495">
                  <c:v>42826</c:v>
                </c:pt>
                <c:pt idx="496">
                  <c:v>42856</c:v>
                </c:pt>
                <c:pt idx="497">
                  <c:v>42887</c:v>
                </c:pt>
                <c:pt idx="498">
                  <c:v>42917</c:v>
                </c:pt>
                <c:pt idx="499">
                  <c:v>42948</c:v>
                </c:pt>
                <c:pt idx="500">
                  <c:v>42979</c:v>
                </c:pt>
                <c:pt idx="501">
                  <c:v>43009</c:v>
                </c:pt>
                <c:pt idx="502">
                  <c:v>43040</c:v>
                </c:pt>
                <c:pt idx="503">
                  <c:v>43070</c:v>
                </c:pt>
                <c:pt idx="504">
                  <c:v>43101</c:v>
                </c:pt>
                <c:pt idx="505">
                  <c:v>43132</c:v>
                </c:pt>
                <c:pt idx="506">
                  <c:v>43160</c:v>
                </c:pt>
                <c:pt idx="507">
                  <c:v>43191</c:v>
                </c:pt>
                <c:pt idx="508">
                  <c:v>43221</c:v>
                </c:pt>
                <c:pt idx="509">
                  <c:v>43252</c:v>
                </c:pt>
                <c:pt idx="510">
                  <c:v>43282</c:v>
                </c:pt>
                <c:pt idx="511">
                  <c:v>43313</c:v>
                </c:pt>
                <c:pt idx="512">
                  <c:v>43344</c:v>
                </c:pt>
                <c:pt idx="513">
                  <c:v>43374</c:v>
                </c:pt>
                <c:pt idx="514">
                  <c:v>43405</c:v>
                </c:pt>
                <c:pt idx="515">
                  <c:v>43435</c:v>
                </c:pt>
                <c:pt idx="516">
                  <c:v>43466</c:v>
                </c:pt>
                <c:pt idx="517">
                  <c:v>43497</c:v>
                </c:pt>
                <c:pt idx="518">
                  <c:v>43525</c:v>
                </c:pt>
                <c:pt idx="519">
                  <c:v>43556</c:v>
                </c:pt>
                <c:pt idx="520">
                  <c:v>43586</c:v>
                </c:pt>
                <c:pt idx="521">
                  <c:v>43617</c:v>
                </c:pt>
                <c:pt idx="522">
                  <c:v>43647</c:v>
                </c:pt>
                <c:pt idx="523">
                  <c:v>43678</c:v>
                </c:pt>
                <c:pt idx="524">
                  <c:v>43709</c:v>
                </c:pt>
                <c:pt idx="525">
                  <c:v>43739</c:v>
                </c:pt>
                <c:pt idx="526">
                  <c:v>43770</c:v>
                </c:pt>
                <c:pt idx="527">
                  <c:v>43800</c:v>
                </c:pt>
                <c:pt idx="528">
                  <c:v>43831</c:v>
                </c:pt>
                <c:pt idx="529">
                  <c:v>43862</c:v>
                </c:pt>
                <c:pt idx="530">
                  <c:v>43891</c:v>
                </c:pt>
                <c:pt idx="531">
                  <c:v>43922</c:v>
                </c:pt>
                <c:pt idx="532">
                  <c:v>43952</c:v>
                </c:pt>
                <c:pt idx="533">
                  <c:v>43983</c:v>
                </c:pt>
                <c:pt idx="534">
                  <c:v>44013</c:v>
                </c:pt>
                <c:pt idx="535">
                  <c:v>44044</c:v>
                </c:pt>
                <c:pt idx="536">
                  <c:v>44075</c:v>
                </c:pt>
                <c:pt idx="537">
                  <c:v>44105</c:v>
                </c:pt>
                <c:pt idx="538">
                  <c:v>44136</c:v>
                </c:pt>
                <c:pt idx="539">
                  <c:v>44166</c:v>
                </c:pt>
                <c:pt idx="540">
                  <c:v>44197</c:v>
                </c:pt>
                <c:pt idx="541">
                  <c:v>44228</c:v>
                </c:pt>
                <c:pt idx="542">
                  <c:v>44256</c:v>
                </c:pt>
                <c:pt idx="543">
                  <c:v>44287</c:v>
                </c:pt>
                <c:pt idx="544">
                  <c:v>44317</c:v>
                </c:pt>
                <c:pt idx="545">
                  <c:v>44348</c:v>
                </c:pt>
                <c:pt idx="546">
                  <c:v>44378</c:v>
                </c:pt>
                <c:pt idx="547">
                  <c:v>44409</c:v>
                </c:pt>
                <c:pt idx="548">
                  <c:v>44440</c:v>
                </c:pt>
                <c:pt idx="549">
                  <c:v>44470</c:v>
                </c:pt>
                <c:pt idx="550">
                  <c:v>44501</c:v>
                </c:pt>
                <c:pt idx="551">
                  <c:v>44531</c:v>
                </c:pt>
                <c:pt idx="552">
                  <c:v>44562</c:v>
                </c:pt>
                <c:pt idx="553">
                  <c:v>44593</c:v>
                </c:pt>
                <c:pt idx="554">
                  <c:v>44621</c:v>
                </c:pt>
                <c:pt idx="555">
                  <c:v>44652</c:v>
                </c:pt>
                <c:pt idx="556">
                  <c:v>44682</c:v>
                </c:pt>
                <c:pt idx="557">
                  <c:v>44713</c:v>
                </c:pt>
                <c:pt idx="558">
                  <c:v>44743</c:v>
                </c:pt>
                <c:pt idx="559">
                  <c:v>44774</c:v>
                </c:pt>
                <c:pt idx="560">
                  <c:v>44805</c:v>
                </c:pt>
                <c:pt idx="561">
                  <c:v>44835</c:v>
                </c:pt>
                <c:pt idx="562">
                  <c:v>44866</c:v>
                </c:pt>
                <c:pt idx="563">
                  <c:v>44896</c:v>
                </c:pt>
                <c:pt idx="564">
                  <c:v>44927</c:v>
                </c:pt>
                <c:pt idx="565">
                  <c:v>44958</c:v>
                </c:pt>
                <c:pt idx="566">
                  <c:v>44986</c:v>
                </c:pt>
              </c:numCache>
            </c:numRef>
          </c:cat>
          <c:val>
            <c:numRef>
              <c:f>'MT US LFPR'!$C$2:$C$568</c:f>
              <c:numCache>
                <c:formatCode>0.0%</c:formatCode>
                <c:ptCount val="567"/>
                <c:pt idx="0">
                  <c:v>0.627</c:v>
                </c:pt>
                <c:pt idx="1">
                  <c:v>0.625</c:v>
                </c:pt>
                <c:pt idx="2">
                  <c:v>0.624</c:v>
                </c:pt>
                <c:pt idx="3">
                  <c:v>0.623</c:v>
                </c:pt>
                <c:pt idx="4">
                  <c:v>0.622</c:v>
                </c:pt>
                <c:pt idx="5">
                  <c:v>0.621</c:v>
                </c:pt>
                <c:pt idx="6">
                  <c:v>0.622</c:v>
                </c:pt>
                <c:pt idx="7">
                  <c:v>0.622</c:v>
                </c:pt>
                <c:pt idx="8">
                  <c:v>0.624</c:v>
                </c:pt>
                <c:pt idx="9">
                  <c:v>0.625</c:v>
                </c:pt>
                <c:pt idx="10">
                  <c:v>0.626</c:v>
                </c:pt>
                <c:pt idx="11">
                  <c:v>0.627</c:v>
                </c:pt>
                <c:pt idx="12">
                  <c:v>0.629</c:v>
                </c:pt>
                <c:pt idx="13">
                  <c:v>0.63</c:v>
                </c:pt>
                <c:pt idx="14">
                  <c:v>0.63100000000000001</c:v>
                </c:pt>
                <c:pt idx="15">
                  <c:v>0.63200000000000001</c:v>
                </c:pt>
                <c:pt idx="16">
                  <c:v>0.63200000000000001</c:v>
                </c:pt>
                <c:pt idx="17">
                  <c:v>0.63400000000000001</c:v>
                </c:pt>
                <c:pt idx="18">
                  <c:v>0.63500000000000001</c:v>
                </c:pt>
                <c:pt idx="19">
                  <c:v>0.63600000000000001</c:v>
                </c:pt>
                <c:pt idx="20">
                  <c:v>0.63600000000000001</c:v>
                </c:pt>
                <c:pt idx="21">
                  <c:v>0.63700000000000001</c:v>
                </c:pt>
                <c:pt idx="22">
                  <c:v>0.63800000000000001</c:v>
                </c:pt>
                <c:pt idx="23">
                  <c:v>0.63900000000000001</c:v>
                </c:pt>
                <c:pt idx="24">
                  <c:v>0.63900000000000001</c:v>
                </c:pt>
                <c:pt idx="25">
                  <c:v>0.64</c:v>
                </c:pt>
                <c:pt idx="26">
                  <c:v>0.64200000000000002</c:v>
                </c:pt>
                <c:pt idx="27">
                  <c:v>0.64400000000000002</c:v>
                </c:pt>
                <c:pt idx="28">
                  <c:v>0.64400000000000002</c:v>
                </c:pt>
                <c:pt idx="29">
                  <c:v>0.64600000000000002</c:v>
                </c:pt>
                <c:pt idx="30">
                  <c:v>0.64700000000000002</c:v>
                </c:pt>
                <c:pt idx="31">
                  <c:v>0.64800000000000002</c:v>
                </c:pt>
                <c:pt idx="32">
                  <c:v>0.64900000000000002</c:v>
                </c:pt>
                <c:pt idx="33">
                  <c:v>0.64700000000000002</c:v>
                </c:pt>
                <c:pt idx="34">
                  <c:v>0.64600000000000002</c:v>
                </c:pt>
                <c:pt idx="35">
                  <c:v>0.64400000000000002</c:v>
                </c:pt>
                <c:pt idx="36">
                  <c:v>0.64300000000000002</c:v>
                </c:pt>
                <c:pt idx="37">
                  <c:v>0.64100000000000001</c:v>
                </c:pt>
                <c:pt idx="38">
                  <c:v>0.64100000000000001</c:v>
                </c:pt>
                <c:pt idx="39">
                  <c:v>0.64200000000000002</c:v>
                </c:pt>
                <c:pt idx="40">
                  <c:v>0.64300000000000002</c:v>
                </c:pt>
                <c:pt idx="41">
                  <c:v>0.64500000000000002</c:v>
                </c:pt>
                <c:pt idx="42">
                  <c:v>0.64600000000000002</c:v>
                </c:pt>
                <c:pt idx="43">
                  <c:v>0.64700000000000002</c:v>
                </c:pt>
                <c:pt idx="44">
                  <c:v>0.64800000000000002</c:v>
                </c:pt>
                <c:pt idx="45">
                  <c:v>0.64900000000000002</c:v>
                </c:pt>
                <c:pt idx="46">
                  <c:v>0.65</c:v>
                </c:pt>
                <c:pt idx="47">
                  <c:v>0.65100000000000002</c:v>
                </c:pt>
                <c:pt idx="48">
                  <c:v>0.65100000000000002</c:v>
                </c:pt>
                <c:pt idx="49">
                  <c:v>0.65100000000000002</c:v>
                </c:pt>
                <c:pt idx="50">
                  <c:v>0.65</c:v>
                </c:pt>
                <c:pt idx="51">
                  <c:v>0.64800000000000002</c:v>
                </c:pt>
                <c:pt idx="52">
                  <c:v>0.64500000000000002</c:v>
                </c:pt>
                <c:pt idx="53">
                  <c:v>0.64400000000000002</c:v>
                </c:pt>
                <c:pt idx="54">
                  <c:v>0.64300000000000002</c:v>
                </c:pt>
                <c:pt idx="55">
                  <c:v>0.64300000000000002</c:v>
                </c:pt>
                <c:pt idx="56">
                  <c:v>0.64500000000000002</c:v>
                </c:pt>
                <c:pt idx="57">
                  <c:v>0.64700000000000002</c:v>
                </c:pt>
                <c:pt idx="58">
                  <c:v>0.65</c:v>
                </c:pt>
                <c:pt idx="59">
                  <c:v>0.65300000000000002</c:v>
                </c:pt>
                <c:pt idx="60">
                  <c:v>0.65600000000000003</c:v>
                </c:pt>
                <c:pt idx="61">
                  <c:v>0.65800000000000003</c:v>
                </c:pt>
                <c:pt idx="62">
                  <c:v>0.65900000000000003</c:v>
                </c:pt>
                <c:pt idx="63">
                  <c:v>0.66</c:v>
                </c:pt>
                <c:pt idx="64">
                  <c:v>0.65900000000000003</c:v>
                </c:pt>
                <c:pt idx="65">
                  <c:v>0.65800000000000003</c:v>
                </c:pt>
                <c:pt idx="66">
                  <c:v>0.65700000000000003</c:v>
                </c:pt>
                <c:pt idx="67">
                  <c:v>0.65600000000000003</c:v>
                </c:pt>
                <c:pt idx="68">
                  <c:v>0.65700000000000003</c:v>
                </c:pt>
                <c:pt idx="69">
                  <c:v>0.65700000000000003</c:v>
                </c:pt>
                <c:pt idx="70">
                  <c:v>0.65800000000000003</c:v>
                </c:pt>
                <c:pt idx="71">
                  <c:v>0.65700000000000003</c:v>
                </c:pt>
                <c:pt idx="72">
                  <c:v>0.65800000000000003</c:v>
                </c:pt>
                <c:pt idx="73">
                  <c:v>0.65800000000000003</c:v>
                </c:pt>
                <c:pt idx="74">
                  <c:v>0.65900000000000003</c:v>
                </c:pt>
                <c:pt idx="75">
                  <c:v>0.65900000000000003</c:v>
                </c:pt>
                <c:pt idx="76">
                  <c:v>0.66</c:v>
                </c:pt>
                <c:pt idx="77">
                  <c:v>0.66</c:v>
                </c:pt>
                <c:pt idx="78">
                  <c:v>0.66100000000000003</c:v>
                </c:pt>
                <c:pt idx="79">
                  <c:v>0.66</c:v>
                </c:pt>
                <c:pt idx="80">
                  <c:v>0.66100000000000003</c:v>
                </c:pt>
                <c:pt idx="81">
                  <c:v>0.66200000000000003</c:v>
                </c:pt>
                <c:pt idx="82">
                  <c:v>0.66200000000000003</c:v>
                </c:pt>
                <c:pt idx="83">
                  <c:v>0.66200000000000003</c:v>
                </c:pt>
                <c:pt idx="84">
                  <c:v>0.66100000000000003</c:v>
                </c:pt>
                <c:pt idx="85">
                  <c:v>0.66100000000000003</c:v>
                </c:pt>
                <c:pt idx="86">
                  <c:v>0.66</c:v>
                </c:pt>
                <c:pt idx="87">
                  <c:v>0.66</c:v>
                </c:pt>
                <c:pt idx="88">
                  <c:v>0.66100000000000003</c:v>
                </c:pt>
                <c:pt idx="89">
                  <c:v>0.66300000000000003</c:v>
                </c:pt>
                <c:pt idx="90">
                  <c:v>0.66500000000000004</c:v>
                </c:pt>
                <c:pt idx="91">
                  <c:v>0.66700000000000004</c:v>
                </c:pt>
                <c:pt idx="92">
                  <c:v>0.66700000000000004</c:v>
                </c:pt>
                <c:pt idx="93">
                  <c:v>0.66700000000000004</c:v>
                </c:pt>
                <c:pt idx="94">
                  <c:v>0.66600000000000004</c:v>
                </c:pt>
                <c:pt idx="95">
                  <c:v>0.66500000000000004</c:v>
                </c:pt>
                <c:pt idx="96">
                  <c:v>0.66600000000000004</c:v>
                </c:pt>
                <c:pt idx="97">
                  <c:v>0.66600000000000004</c:v>
                </c:pt>
                <c:pt idx="98">
                  <c:v>0.66800000000000004</c:v>
                </c:pt>
                <c:pt idx="99">
                  <c:v>0.66900000000000004</c:v>
                </c:pt>
                <c:pt idx="100">
                  <c:v>0.67100000000000004</c:v>
                </c:pt>
                <c:pt idx="101">
                  <c:v>0.67200000000000004</c:v>
                </c:pt>
                <c:pt idx="102">
                  <c:v>0.67300000000000004</c:v>
                </c:pt>
                <c:pt idx="103">
                  <c:v>0.67300000000000004</c:v>
                </c:pt>
                <c:pt idx="104">
                  <c:v>0.67300000000000004</c:v>
                </c:pt>
                <c:pt idx="105">
                  <c:v>0.67200000000000004</c:v>
                </c:pt>
                <c:pt idx="106">
                  <c:v>0.67100000000000004</c:v>
                </c:pt>
                <c:pt idx="107">
                  <c:v>0.67100000000000004</c:v>
                </c:pt>
                <c:pt idx="108">
                  <c:v>0.67100000000000004</c:v>
                </c:pt>
                <c:pt idx="109">
                  <c:v>0.67200000000000004</c:v>
                </c:pt>
                <c:pt idx="110">
                  <c:v>0.67200000000000004</c:v>
                </c:pt>
                <c:pt idx="111">
                  <c:v>0.67100000000000004</c:v>
                </c:pt>
                <c:pt idx="112">
                  <c:v>0.66900000000000004</c:v>
                </c:pt>
                <c:pt idx="113">
                  <c:v>0.66900000000000004</c:v>
                </c:pt>
                <c:pt idx="114">
                  <c:v>0.66800000000000004</c:v>
                </c:pt>
                <c:pt idx="115">
                  <c:v>0.66800000000000004</c:v>
                </c:pt>
                <c:pt idx="116">
                  <c:v>0.66900000000000004</c:v>
                </c:pt>
                <c:pt idx="117">
                  <c:v>0.67</c:v>
                </c:pt>
                <c:pt idx="118">
                  <c:v>0.67100000000000004</c:v>
                </c:pt>
                <c:pt idx="119">
                  <c:v>0.67200000000000004</c:v>
                </c:pt>
                <c:pt idx="120">
                  <c:v>0.67200000000000004</c:v>
                </c:pt>
                <c:pt idx="121">
                  <c:v>0.67200000000000004</c:v>
                </c:pt>
                <c:pt idx="122">
                  <c:v>0.67300000000000004</c:v>
                </c:pt>
                <c:pt idx="123">
                  <c:v>0.67300000000000004</c:v>
                </c:pt>
                <c:pt idx="124">
                  <c:v>0.67200000000000004</c:v>
                </c:pt>
                <c:pt idx="125">
                  <c:v>0.67300000000000004</c:v>
                </c:pt>
                <c:pt idx="126">
                  <c:v>0.67300000000000004</c:v>
                </c:pt>
                <c:pt idx="127">
                  <c:v>0.67300000000000004</c:v>
                </c:pt>
                <c:pt idx="128">
                  <c:v>0.67300000000000004</c:v>
                </c:pt>
                <c:pt idx="129">
                  <c:v>0.67500000000000004</c:v>
                </c:pt>
                <c:pt idx="130">
                  <c:v>0.67500000000000004</c:v>
                </c:pt>
                <c:pt idx="131">
                  <c:v>0.67500000000000004</c:v>
                </c:pt>
                <c:pt idx="132">
                  <c:v>0.67500000000000004</c:v>
                </c:pt>
                <c:pt idx="133">
                  <c:v>0.67500000000000004</c:v>
                </c:pt>
                <c:pt idx="134">
                  <c:v>0.67400000000000004</c:v>
                </c:pt>
                <c:pt idx="135">
                  <c:v>0.67300000000000004</c:v>
                </c:pt>
                <c:pt idx="136">
                  <c:v>0.67200000000000004</c:v>
                </c:pt>
                <c:pt idx="137">
                  <c:v>0.67100000000000004</c:v>
                </c:pt>
                <c:pt idx="138">
                  <c:v>0.67</c:v>
                </c:pt>
                <c:pt idx="139">
                  <c:v>0.67</c:v>
                </c:pt>
                <c:pt idx="140">
                  <c:v>0.67</c:v>
                </c:pt>
                <c:pt idx="141">
                  <c:v>0.67100000000000004</c:v>
                </c:pt>
                <c:pt idx="142">
                  <c:v>0.67200000000000004</c:v>
                </c:pt>
                <c:pt idx="143">
                  <c:v>0.67300000000000004</c:v>
                </c:pt>
                <c:pt idx="144">
                  <c:v>0.67400000000000004</c:v>
                </c:pt>
                <c:pt idx="145">
                  <c:v>0.67600000000000005</c:v>
                </c:pt>
                <c:pt idx="146">
                  <c:v>0.67600000000000005</c:v>
                </c:pt>
                <c:pt idx="147">
                  <c:v>0.67700000000000005</c:v>
                </c:pt>
                <c:pt idx="148">
                  <c:v>0.67700000000000005</c:v>
                </c:pt>
                <c:pt idx="149">
                  <c:v>0.67700000000000005</c:v>
                </c:pt>
                <c:pt idx="150">
                  <c:v>0.67800000000000005</c:v>
                </c:pt>
                <c:pt idx="151">
                  <c:v>0.67900000000000005</c:v>
                </c:pt>
                <c:pt idx="152">
                  <c:v>0.68</c:v>
                </c:pt>
                <c:pt idx="153">
                  <c:v>0.68</c:v>
                </c:pt>
                <c:pt idx="154">
                  <c:v>0.68</c:v>
                </c:pt>
                <c:pt idx="155">
                  <c:v>0.68</c:v>
                </c:pt>
                <c:pt idx="156">
                  <c:v>0.68</c:v>
                </c:pt>
                <c:pt idx="157">
                  <c:v>0.68</c:v>
                </c:pt>
                <c:pt idx="158">
                  <c:v>0.68</c:v>
                </c:pt>
                <c:pt idx="159">
                  <c:v>0.68100000000000005</c:v>
                </c:pt>
                <c:pt idx="160">
                  <c:v>0.68300000000000005</c:v>
                </c:pt>
                <c:pt idx="161">
                  <c:v>0.68500000000000005</c:v>
                </c:pt>
                <c:pt idx="162">
                  <c:v>0.68600000000000005</c:v>
                </c:pt>
                <c:pt idx="163">
                  <c:v>0.68600000000000005</c:v>
                </c:pt>
                <c:pt idx="164">
                  <c:v>0.68500000000000005</c:v>
                </c:pt>
                <c:pt idx="165">
                  <c:v>0.68500000000000005</c:v>
                </c:pt>
                <c:pt idx="166">
                  <c:v>0.68500000000000005</c:v>
                </c:pt>
                <c:pt idx="167">
                  <c:v>0.68500000000000005</c:v>
                </c:pt>
                <c:pt idx="168">
                  <c:v>0.68799999999999994</c:v>
                </c:pt>
                <c:pt idx="169">
                  <c:v>0.68899999999999995</c:v>
                </c:pt>
                <c:pt idx="170">
                  <c:v>0.69</c:v>
                </c:pt>
                <c:pt idx="171">
                  <c:v>0.69</c:v>
                </c:pt>
                <c:pt idx="172">
                  <c:v>0.67600000000000005</c:v>
                </c:pt>
                <c:pt idx="173">
                  <c:v>0.67200000000000004</c:v>
                </c:pt>
                <c:pt idx="174">
                  <c:v>0.67100000000000004</c:v>
                </c:pt>
                <c:pt idx="175">
                  <c:v>0.67</c:v>
                </c:pt>
                <c:pt idx="176">
                  <c:v>0.67</c:v>
                </c:pt>
                <c:pt idx="177">
                  <c:v>0.66900000000000004</c:v>
                </c:pt>
                <c:pt idx="178">
                  <c:v>0.66900000000000004</c:v>
                </c:pt>
                <c:pt idx="179">
                  <c:v>0.67</c:v>
                </c:pt>
                <c:pt idx="180">
                  <c:v>0.67</c:v>
                </c:pt>
                <c:pt idx="181">
                  <c:v>0.66900000000000004</c:v>
                </c:pt>
                <c:pt idx="182">
                  <c:v>0.66900000000000004</c:v>
                </c:pt>
                <c:pt idx="183">
                  <c:v>0.66800000000000004</c:v>
                </c:pt>
                <c:pt idx="184">
                  <c:v>0.66800000000000004</c:v>
                </c:pt>
                <c:pt idx="185">
                  <c:v>0.66800000000000004</c:v>
                </c:pt>
                <c:pt idx="186">
                  <c:v>0.66700000000000004</c:v>
                </c:pt>
                <c:pt idx="187">
                  <c:v>0.66800000000000004</c:v>
                </c:pt>
                <c:pt idx="188">
                  <c:v>0.66800000000000004</c:v>
                </c:pt>
                <c:pt idx="189">
                  <c:v>0.66900000000000004</c:v>
                </c:pt>
                <c:pt idx="190">
                  <c:v>0.67</c:v>
                </c:pt>
                <c:pt idx="191">
                  <c:v>0.67400000000000004</c:v>
                </c:pt>
                <c:pt idx="192">
                  <c:v>0.67700000000000005</c:v>
                </c:pt>
                <c:pt idx="193">
                  <c:v>0.68</c:v>
                </c:pt>
                <c:pt idx="194">
                  <c:v>0.68300000000000005</c:v>
                </c:pt>
                <c:pt idx="195">
                  <c:v>0.68500000000000005</c:v>
                </c:pt>
                <c:pt idx="196">
                  <c:v>0.68700000000000006</c:v>
                </c:pt>
                <c:pt idx="197">
                  <c:v>0.68700000000000006</c:v>
                </c:pt>
                <c:pt idx="198">
                  <c:v>0.68899999999999995</c:v>
                </c:pt>
                <c:pt idx="199">
                  <c:v>0.68700000000000006</c:v>
                </c:pt>
                <c:pt idx="200">
                  <c:v>0.68500000000000005</c:v>
                </c:pt>
                <c:pt idx="201">
                  <c:v>0.68300000000000005</c:v>
                </c:pt>
                <c:pt idx="202">
                  <c:v>0.68100000000000005</c:v>
                </c:pt>
                <c:pt idx="203">
                  <c:v>0.68</c:v>
                </c:pt>
                <c:pt idx="204">
                  <c:v>0.68</c:v>
                </c:pt>
                <c:pt idx="205">
                  <c:v>0.68</c:v>
                </c:pt>
                <c:pt idx="206">
                  <c:v>0.67900000000000005</c:v>
                </c:pt>
                <c:pt idx="207">
                  <c:v>0.68</c:v>
                </c:pt>
                <c:pt idx="208">
                  <c:v>0.68100000000000005</c:v>
                </c:pt>
                <c:pt idx="209">
                  <c:v>0.68100000000000005</c:v>
                </c:pt>
                <c:pt idx="210">
                  <c:v>0.68100000000000005</c:v>
                </c:pt>
                <c:pt idx="211">
                  <c:v>0.67900000000000005</c:v>
                </c:pt>
                <c:pt idx="212">
                  <c:v>0.67800000000000005</c:v>
                </c:pt>
                <c:pt idx="213">
                  <c:v>0.67700000000000005</c:v>
                </c:pt>
                <c:pt idx="214">
                  <c:v>0.67600000000000005</c:v>
                </c:pt>
                <c:pt idx="215">
                  <c:v>0.67700000000000005</c:v>
                </c:pt>
                <c:pt idx="216">
                  <c:v>0.67800000000000005</c:v>
                </c:pt>
                <c:pt idx="217">
                  <c:v>0.67900000000000005</c:v>
                </c:pt>
                <c:pt idx="218">
                  <c:v>0.67900000000000005</c:v>
                </c:pt>
                <c:pt idx="219">
                  <c:v>0.68</c:v>
                </c:pt>
                <c:pt idx="220">
                  <c:v>0.68</c:v>
                </c:pt>
                <c:pt idx="221">
                  <c:v>0.68100000000000005</c:v>
                </c:pt>
                <c:pt idx="222">
                  <c:v>0.68200000000000005</c:v>
                </c:pt>
                <c:pt idx="223">
                  <c:v>0.68300000000000005</c:v>
                </c:pt>
                <c:pt idx="224">
                  <c:v>0.68300000000000005</c:v>
                </c:pt>
                <c:pt idx="225">
                  <c:v>0.68400000000000005</c:v>
                </c:pt>
                <c:pt idx="226">
                  <c:v>0.68200000000000005</c:v>
                </c:pt>
                <c:pt idx="227">
                  <c:v>0.68200000000000005</c:v>
                </c:pt>
                <c:pt idx="228">
                  <c:v>0.68</c:v>
                </c:pt>
                <c:pt idx="229">
                  <c:v>0.67800000000000005</c:v>
                </c:pt>
                <c:pt idx="230">
                  <c:v>0.67700000000000005</c:v>
                </c:pt>
                <c:pt idx="231">
                  <c:v>0.67500000000000004</c:v>
                </c:pt>
                <c:pt idx="232">
                  <c:v>0.67500000000000004</c:v>
                </c:pt>
                <c:pt idx="233">
                  <c:v>0.67400000000000004</c:v>
                </c:pt>
                <c:pt idx="234">
                  <c:v>0.67400000000000004</c:v>
                </c:pt>
                <c:pt idx="235">
                  <c:v>0.67400000000000004</c:v>
                </c:pt>
                <c:pt idx="236">
                  <c:v>0.67400000000000004</c:v>
                </c:pt>
                <c:pt idx="237">
                  <c:v>0.67400000000000004</c:v>
                </c:pt>
                <c:pt idx="238">
                  <c:v>0.67300000000000004</c:v>
                </c:pt>
                <c:pt idx="239">
                  <c:v>0.67200000000000004</c:v>
                </c:pt>
                <c:pt idx="240">
                  <c:v>0.67200000000000004</c:v>
                </c:pt>
                <c:pt idx="241">
                  <c:v>0.67200000000000004</c:v>
                </c:pt>
                <c:pt idx="242">
                  <c:v>0.67200000000000004</c:v>
                </c:pt>
                <c:pt idx="243">
                  <c:v>0.67200000000000004</c:v>
                </c:pt>
                <c:pt idx="244">
                  <c:v>0.67200000000000004</c:v>
                </c:pt>
                <c:pt idx="245">
                  <c:v>0.67200000000000004</c:v>
                </c:pt>
                <c:pt idx="246">
                  <c:v>0.67200000000000004</c:v>
                </c:pt>
                <c:pt idx="247">
                  <c:v>0.67300000000000004</c:v>
                </c:pt>
                <c:pt idx="248">
                  <c:v>0.67200000000000004</c:v>
                </c:pt>
                <c:pt idx="249">
                  <c:v>0.67200000000000004</c:v>
                </c:pt>
                <c:pt idx="250">
                  <c:v>0.67200000000000004</c:v>
                </c:pt>
                <c:pt idx="251">
                  <c:v>0.67100000000000004</c:v>
                </c:pt>
                <c:pt idx="252">
                  <c:v>0.67100000000000004</c:v>
                </c:pt>
                <c:pt idx="253">
                  <c:v>0.67</c:v>
                </c:pt>
                <c:pt idx="254">
                  <c:v>0.67</c:v>
                </c:pt>
                <c:pt idx="255">
                  <c:v>0.67100000000000004</c:v>
                </c:pt>
                <c:pt idx="256">
                  <c:v>0.67100000000000004</c:v>
                </c:pt>
                <c:pt idx="257">
                  <c:v>0.67200000000000004</c:v>
                </c:pt>
                <c:pt idx="258">
                  <c:v>0.67200000000000004</c:v>
                </c:pt>
                <c:pt idx="259">
                  <c:v>0.67200000000000004</c:v>
                </c:pt>
                <c:pt idx="260">
                  <c:v>0.67300000000000004</c:v>
                </c:pt>
                <c:pt idx="261">
                  <c:v>0.67400000000000004</c:v>
                </c:pt>
                <c:pt idx="262">
                  <c:v>0.67600000000000005</c:v>
                </c:pt>
                <c:pt idx="263">
                  <c:v>0.67800000000000005</c:v>
                </c:pt>
                <c:pt idx="264">
                  <c:v>0.67800000000000005</c:v>
                </c:pt>
                <c:pt idx="265">
                  <c:v>0.67900000000000005</c:v>
                </c:pt>
                <c:pt idx="266">
                  <c:v>0.68</c:v>
                </c:pt>
                <c:pt idx="267">
                  <c:v>0.68100000000000005</c:v>
                </c:pt>
                <c:pt idx="268">
                  <c:v>0.68200000000000005</c:v>
                </c:pt>
                <c:pt idx="269">
                  <c:v>0.68300000000000005</c:v>
                </c:pt>
                <c:pt idx="270">
                  <c:v>0.68400000000000005</c:v>
                </c:pt>
                <c:pt idx="271">
                  <c:v>0.68600000000000005</c:v>
                </c:pt>
                <c:pt idx="272">
                  <c:v>0.68600000000000005</c:v>
                </c:pt>
                <c:pt idx="273">
                  <c:v>0.68799999999999994</c:v>
                </c:pt>
                <c:pt idx="274">
                  <c:v>0.68799999999999994</c:v>
                </c:pt>
                <c:pt idx="275">
                  <c:v>0.68799999999999994</c:v>
                </c:pt>
                <c:pt idx="276">
                  <c:v>0.68799999999999994</c:v>
                </c:pt>
                <c:pt idx="277">
                  <c:v>0.68600000000000005</c:v>
                </c:pt>
                <c:pt idx="278">
                  <c:v>0.68600000000000005</c:v>
                </c:pt>
                <c:pt idx="279">
                  <c:v>0.68600000000000005</c:v>
                </c:pt>
                <c:pt idx="280">
                  <c:v>0.68600000000000005</c:v>
                </c:pt>
                <c:pt idx="281">
                  <c:v>0.68600000000000005</c:v>
                </c:pt>
                <c:pt idx="282">
                  <c:v>0.68500000000000005</c:v>
                </c:pt>
                <c:pt idx="283">
                  <c:v>0.68500000000000005</c:v>
                </c:pt>
                <c:pt idx="284">
                  <c:v>0.68500000000000005</c:v>
                </c:pt>
                <c:pt idx="285">
                  <c:v>0.68400000000000005</c:v>
                </c:pt>
                <c:pt idx="286">
                  <c:v>0.68500000000000005</c:v>
                </c:pt>
                <c:pt idx="287">
                  <c:v>0.68600000000000005</c:v>
                </c:pt>
                <c:pt idx="288">
                  <c:v>0.68700000000000006</c:v>
                </c:pt>
                <c:pt idx="289">
                  <c:v>0.68799999999999994</c:v>
                </c:pt>
                <c:pt idx="290">
                  <c:v>0.68799999999999994</c:v>
                </c:pt>
                <c:pt idx="291">
                  <c:v>0.68799999999999994</c:v>
                </c:pt>
                <c:pt idx="292">
                  <c:v>0.68700000000000006</c:v>
                </c:pt>
                <c:pt idx="293">
                  <c:v>0.68600000000000005</c:v>
                </c:pt>
                <c:pt idx="294">
                  <c:v>0.68400000000000005</c:v>
                </c:pt>
                <c:pt idx="295">
                  <c:v>0.68300000000000005</c:v>
                </c:pt>
                <c:pt idx="296">
                  <c:v>0.68200000000000005</c:v>
                </c:pt>
                <c:pt idx="297">
                  <c:v>0.68100000000000005</c:v>
                </c:pt>
                <c:pt idx="298">
                  <c:v>0.68</c:v>
                </c:pt>
                <c:pt idx="299">
                  <c:v>0.67900000000000005</c:v>
                </c:pt>
                <c:pt idx="300">
                  <c:v>0.67800000000000005</c:v>
                </c:pt>
                <c:pt idx="301">
                  <c:v>0.67700000000000005</c:v>
                </c:pt>
                <c:pt idx="302">
                  <c:v>0.67600000000000005</c:v>
                </c:pt>
                <c:pt idx="303">
                  <c:v>0.67500000000000004</c:v>
                </c:pt>
                <c:pt idx="304">
                  <c:v>0.67300000000000004</c:v>
                </c:pt>
                <c:pt idx="305">
                  <c:v>0.67100000000000004</c:v>
                </c:pt>
                <c:pt idx="306">
                  <c:v>0.67</c:v>
                </c:pt>
                <c:pt idx="307">
                  <c:v>0.66800000000000004</c:v>
                </c:pt>
                <c:pt idx="308">
                  <c:v>0.66700000000000004</c:v>
                </c:pt>
                <c:pt idx="309">
                  <c:v>0.66600000000000004</c:v>
                </c:pt>
                <c:pt idx="310">
                  <c:v>0.66600000000000004</c:v>
                </c:pt>
                <c:pt idx="311">
                  <c:v>0.66600000000000004</c:v>
                </c:pt>
                <c:pt idx="312">
                  <c:v>0.66600000000000004</c:v>
                </c:pt>
                <c:pt idx="313">
                  <c:v>0.66600000000000004</c:v>
                </c:pt>
                <c:pt idx="314">
                  <c:v>0.66600000000000004</c:v>
                </c:pt>
                <c:pt idx="315">
                  <c:v>0.66600000000000004</c:v>
                </c:pt>
                <c:pt idx="316">
                  <c:v>0.66600000000000004</c:v>
                </c:pt>
                <c:pt idx="317">
                  <c:v>0.66600000000000004</c:v>
                </c:pt>
                <c:pt idx="318">
                  <c:v>0.66600000000000004</c:v>
                </c:pt>
                <c:pt idx="319">
                  <c:v>0.66600000000000004</c:v>
                </c:pt>
                <c:pt idx="320">
                  <c:v>0.66600000000000004</c:v>
                </c:pt>
                <c:pt idx="321">
                  <c:v>0.66600000000000004</c:v>
                </c:pt>
                <c:pt idx="322">
                  <c:v>0.66600000000000004</c:v>
                </c:pt>
                <c:pt idx="323">
                  <c:v>0.66600000000000004</c:v>
                </c:pt>
                <c:pt idx="324">
                  <c:v>0.66600000000000004</c:v>
                </c:pt>
                <c:pt idx="325">
                  <c:v>0.66600000000000004</c:v>
                </c:pt>
                <c:pt idx="326">
                  <c:v>0.66500000000000004</c:v>
                </c:pt>
                <c:pt idx="327">
                  <c:v>0.66500000000000004</c:v>
                </c:pt>
                <c:pt idx="328">
                  <c:v>0.66400000000000003</c:v>
                </c:pt>
                <c:pt idx="329">
                  <c:v>0.66400000000000003</c:v>
                </c:pt>
                <c:pt idx="330">
                  <c:v>0.66300000000000003</c:v>
                </c:pt>
                <c:pt idx="331">
                  <c:v>0.66300000000000003</c:v>
                </c:pt>
                <c:pt idx="332">
                  <c:v>0.66300000000000003</c:v>
                </c:pt>
                <c:pt idx="333">
                  <c:v>0.66300000000000003</c:v>
                </c:pt>
                <c:pt idx="334">
                  <c:v>0.66300000000000003</c:v>
                </c:pt>
                <c:pt idx="335">
                  <c:v>0.66400000000000003</c:v>
                </c:pt>
                <c:pt idx="336">
                  <c:v>0.66400000000000003</c:v>
                </c:pt>
                <c:pt idx="337">
                  <c:v>0.66500000000000004</c:v>
                </c:pt>
                <c:pt idx="338">
                  <c:v>0.66500000000000004</c:v>
                </c:pt>
                <c:pt idx="339">
                  <c:v>0.66600000000000004</c:v>
                </c:pt>
                <c:pt idx="340">
                  <c:v>0.66700000000000004</c:v>
                </c:pt>
                <c:pt idx="341">
                  <c:v>0.66700000000000004</c:v>
                </c:pt>
                <c:pt idx="342">
                  <c:v>0.66700000000000004</c:v>
                </c:pt>
                <c:pt idx="343">
                  <c:v>0.66700000000000004</c:v>
                </c:pt>
                <c:pt idx="344">
                  <c:v>0.66600000000000004</c:v>
                </c:pt>
                <c:pt idx="345">
                  <c:v>0.66600000000000004</c:v>
                </c:pt>
                <c:pt idx="346">
                  <c:v>0.66600000000000004</c:v>
                </c:pt>
                <c:pt idx="347">
                  <c:v>0.66600000000000004</c:v>
                </c:pt>
                <c:pt idx="348">
                  <c:v>0.66600000000000004</c:v>
                </c:pt>
                <c:pt idx="349">
                  <c:v>0.66600000000000004</c:v>
                </c:pt>
                <c:pt idx="350">
                  <c:v>0.66500000000000004</c:v>
                </c:pt>
                <c:pt idx="351">
                  <c:v>0.66600000000000004</c:v>
                </c:pt>
                <c:pt idx="352">
                  <c:v>0.66600000000000004</c:v>
                </c:pt>
                <c:pt idx="353">
                  <c:v>0.66700000000000004</c:v>
                </c:pt>
                <c:pt idx="354">
                  <c:v>0.66700000000000004</c:v>
                </c:pt>
                <c:pt idx="355">
                  <c:v>0.66800000000000004</c:v>
                </c:pt>
                <c:pt idx="356">
                  <c:v>0.66800000000000004</c:v>
                </c:pt>
                <c:pt idx="357">
                  <c:v>0.66800000000000004</c:v>
                </c:pt>
                <c:pt idx="358">
                  <c:v>0.66700000000000004</c:v>
                </c:pt>
                <c:pt idx="359">
                  <c:v>0.66700000000000004</c:v>
                </c:pt>
                <c:pt idx="360">
                  <c:v>0.66700000000000004</c:v>
                </c:pt>
                <c:pt idx="361">
                  <c:v>0.66700000000000004</c:v>
                </c:pt>
                <c:pt idx="362">
                  <c:v>0.66800000000000004</c:v>
                </c:pt>
                <c:pt idx="363">
                  <c:v>0.67</c:v>
                </c:pt>
                <c:pt idx="364">
                  <c:v>0.67100000000000004</c:v>
                </c:pt>
                <c:pt idx="365">
                  <c:v>0.67100000000000004</c:v>
                </c:pt>
                <c:pt idx="366">
                  <c:v>0.67100000000000004</c:v>
                </c:pt>
                <c:pt idx="367">
                  <c:v>0.67100000000000004</c:v>
                </c:pt>
                <c:pt idx="368">
                  <c:v>0.67</c:v>
                </c:pt>
                <c:pt idx="369">
                  <c:v>0.66900000000000004</c:v>
                </c:pt>
                <c:pt idx="370">
                  <c:v>0.66900000000000004</c:v>
                </c:pt>
                <c:pt idx="371">
                  <c:v>0.67</c:v>
                </c:pt>
                <c:pt idx="372">
                  <c:v>0.67100000000000004</c:v>
                </c:pt>
                <c:pt idx="373">
                  <c:v>0.67200000000000004</c:v>
                </c:pt>
                <c:pt idx="374">
                  <c:v>0.67200000000000004</c:v>
                </c:pt>
                <c:pt idx="375">
                  <c:v>0.67300000000000004</c:v>
                </c:pt>
                <c:pt idx="376">
                  <c:v>0.67300000000000004</c:v>
                </c:pt>
                <c:pt idx="377">
                  <c:v>0.67300000000000004</c:v>
                </c:pt>
                <c:pt idx="378">
                  <c:v>0.67300000000000004</c:v>
                </c:pt>
                <c:pt idx="379">
                  <c:v>0.67300000000000004</c:v>
                </c:pt>
                <c:pt idx="380">
                  <c:v>0.67400000000000004</c:v>
                </c:pt>
                <c:pt idx="381">
                  <c:v>0.67400000000000004</c:v>
                </c:pt>
                <c:pt idx="382">
                  <c:v>0.67500000000000004</c:v>
                </c:pt>
                <c:pt idx="383">
                  <c:v>0.67500000000000004</c:v>
                </c:pt>
                <c:pt idx="384">
                  <c:v>0.67500000000000004</c:v>
                </c:pt>
                <c:pt idx="385">
                  <c:v>0.67500000000000004</c:v>
                </c:pt>
                <c:pt idx="386">
                  <c:v>0.67500000000000004</c:v>
                </c:pt>
                <c:pt idx="387">
                  <c:v>0.67500000000000004</c:v>
                </c:pt>
                <c:pt idx="388">
                  <c:v>0.67400000000000004</c:v>
                </c:pt>
                <c:pt idx="389">
                  <c:v>0.67400000000000004</c:v>
                </c:pt>
                <c:pt idx="390">
                  <c:v>0.67400000000000004</c:v>
                </c:pt>
                <c:pt idx="391">
                  <c:v>0.67500000000000004</c:v>
                </c:pt>
                <c:pt idx="392">
                  <c:v>0.67400000000000004</c:v>
                </c:pt>
                <c:pt idx="393">
                  <c:v>0.67400000000000004</c:v>
                </c:pt>
                <c:pt idx="394">
                  <c:v>0.67200000000000004</c:v>
                </c:pt>
                <c:pt idx="395">
                  <c:v>0.67</c:v>
                </c:pt>
                <c:pt idx="396">
                  <c:v>0.66700000000000004</c:v>
                </c:pt>
                <c:pt idx="397">
                  <c:v>0.66400000000000003</c:v>
                </c:pt>
                <c:pt idx="398">
                  <c:v>0.66100000000000003</c:v>
                </c:pt>
                <c:pt idx="399">
                  <c:v>0.65900000000000003</c:v>
                </c:pt>
                <c:pt idx="400">
                  <c:v>0.65700000000000003</c:v>
                </c:pt>
                <c:pt idx="401">
                  <c:v>0.65600000000000003</c:v>
                </c:pt>
                <c:pt idx="402">
                  <c:v>0.65400000000000003</c:v>
                </c:pt>
                <c:pt idx="403">
                  <c:v>0.65200000000000002</c:v>
                </c:pt>
                <c:pt idx="404">
                  <c:v>0.65</c:v>
                </c:pt>
                <c:pt idx="405">
                  <c:v>0.64900000000000002</c:v>
                </c:pt>
                <c:pt idx="406">
                  <c:v>0.64800000000000002</c:v>
                </c:pt>
                <c:pt idx="407">
                  <c:v>0.64800000000000002</c:v>
                </c:pt>
                <c:pt idx="408">
                  <c:v>0.64900000000000002</c:v>
                </c:pt>
                <c:pt idx="409">
                  <c:v>0.65</c:v>
                </c:pt>
                <c:pt idx="410">
                  <c:v>0.65</c:v>
                </c:pt>
                <c:pt idx="411">
                  <c:v>0.64600000000000002</c:v>
                </c:pt>
                <c:pt idx="412">
                  <c:v>0.64500000000000002</c:v>
                </c:pt>
                <c:pt idx="413">
                  <c:v>0.64500000000000002</c:v>
                </c:pt>
                <c:pt idx="414">
                  <c:v>0.64400000000000002</c:v>
                </c:pt>
                <c:pt idx="415">
                  <c:v>0.64300000000000002</c:v>
                </c:pt>
                <c:pt idx="416">
                  <c:v>0.64200000000000002</c:v>
                </c:pt>
                <c:pt idx="417">
                  <c:v>0.64100000000000001</c:v>
                </c:pt>
                <c:pt idx="418">
                  <c:v>0.64</c:v>
                </c:pt>
                <c:pt idx="419">
                  <c:v>0.63900000000000001</c:v>
                </c:pt>
                <c:pt idx="420">
                  <c:v>0.63900000000000001</c:v>
                </c:pt>
                <c:pt idx="421">
                  <c:v>0.63900000000000001</c:v>
                </c:pt>
                <c:pt idx="422">
                  <c:v>0.63800000000000001</c:v>
                </c:pt>
                <c:pt idx="423">
                  <c:v>0.63800000000000001</c:v>
                </c:pt>
                <c:pt idx="424">
                  <c:v>0.63700000000000001</c:v>
                </c:pt>
                <c:pt idx="425">
                  <c:v>0.63700000000000001</c:v>
                </c:pt>
                <c:pt idx="426">
                  <c:v>0.63800000000000001</c:v>
                </c:pt>
                <c:pt idx="427">
                  <c:v>0.63800000000000001</c:v>
                </c:pt>
                <c:pt idx="428">
                  <c:v>0.63900000000000001</c:v>
                </c:pt>
                <c:pt idx="429">
                  <c:v>0.64</c:v>
                </c:pt>
                <c:pt idx="430">
                  <c:v>0.64</c:v>
                </c:pt>
                <c:pt idx="431">
                  <c:v>0.64</c:v>
                </c:pt>
                <c:pt idx="432">
                  <c:v>0.64</c:v>
                </c:pt>
                <c:pt idx="433">
                  <c:v>0.63900000000000001</c:v>
                </c:pt>
                <c:pt idx="434">
                  <c:v>0.63900000000000001</c:v>
                </c:pt>
                <c:pt idx="435">
                  <c:v>0.64</c:v>
                </c:pt>
                <c:pt idx="436">
                  <c:v>0.64</c:v>
                </c:pt>
                <c:pt idx="437">
                  <c:v>0.64100000000000001</c:v>
                </c:pt>
                <c:pt idx="438">
                  <c:v>0.64100000000000001</c:v>
                </c:pt>
                <c:pt idx="439">
                  <c:v>0.64100000000000001</c:v>
                </c:pt>
                <c:pt idx="440">
                  <c:v>0.64100000000000001</c:v>
                </c:pt>
                <c:pt idx="441">
                  <c:v>0.64100000000000001</c:v>
                </c:pt>
                <c:pt idx="442">
                  <c:v>0.64100000000000001</c:v>
                </c:pt>
                <c:pt idx="443">
                  <c:v>0.64</c:v>
                </c:pt>
                <c:pt idx="444">
                  <c:v>0.64</c:v>
                </c:pt>
                <c:pt idx="445">
                  <c:v>0.64</c:v>
                </c:pt>
                <c:pt idx="446">
                  <c:v>0.64</c:v>
                </c:pt>
                <c:pt idx="447">
                  <c:v>0.64</c:v>
                </c:pt>
                <c:pt idx="448">
                  <c:v>0.64</c:v>
                </c:pt>
                <c:pt idx="449">
                  <c:v>0.64</c:v>
                </c:pt>
                <c:pt idx="450">
                  <c:v>0.64</c:v>
                </c:pt>
                <c:pt idx="451">
                  <c:v>0.63900000000000001</c:v>
                </c:pt>
                <c:pt idx="452">
                  <c:v>0.63900000000000001</c:v>
                </c:pt>
                <c:pt idx="453">
                  <c:v>0.63900000000000001</c:v>
                </c:pt>
                <c:pt idx="454">
                  <c:v>0.63900000000000001</c:v>
                </c:pt>
                <c:pt idx="455">
                  <c:v>0.63800000000000001</c:v>
                </c:pt>
                <c:pt idx="456">
                  <c:v>0.63800000000000001</c:v>
                </c:pt>
                <c:pt idx="457">
                  <c:v>0.63700000000000001</c:v>
                </c:pt>
                <c:pt idx="458">
                  <c:v>0.63600000000000001</c:v>
                </c:pt>
                <c:pt idx="459">
                  <c:v>0.63600000000000001</c:v>
                </c:pt>
                <c:pt idx="460">
                  <c:v>0.63600000000000001</c:v>
                </c:pt>
                <c:pt idx="461">
                  <c:v>0.63600000000000001</c:v>
                </c:pt>
                <c:pt idx="462">
                  <c:v>0.63500000000000001</c:v>
                </c:pt>
                <c:pt idx="463">
                  <c:v>0.63500000000000001</c:v>
                </c:pt>
                <c:pt idx="464">
                  <c:v>0.63500000000000001</c:v>
                </c:pt>
                <c:pt idx="465">
                  <c:v>0.63400000000000001</c:v>
                </c:pt>
                <c:pt idx="466">
                  <c:v>0.63400000000000001</c:v>
                </c:pt>
                <c:pt idx="467">
                  <c:v>0.63400000000000001</c:v>
                </c:pt>
                <c:pt idx="468">
                  <c:v>0.63500000000000001</c:v>
                </c:pt>
                <c:pt idx="469">
                  <c:v>0.63600000000000001</c:v>
                </c:pt>
                <c:pt idx="470">
                  <c:v>0.63600000000000001</c:v>
                </c:pt>
                <c:pt idx="471">
                  <c:v>0.63600000000000001</c:v>
                </c:pt>
                <c:pt idx="472">
                  <c:v>0.63600000000000001</c:v>
                </c:pt>
                <c:pt idx="473">
                  <c:v>0.63600000000000001</c:v>
                </c:pt>
                <c:pt idx="474">
                  <c:v>0.63500000000000001</c:v>
                </c:pt>
                <c:pt idx="475">
                  <c:v>0.63500000000000001</c:v>
                </c:pt>
                <c:pt idx="476">
                  <c:v>0.63500000000000001</c:v>
                </c:pt>
                <c:pt idx="477">
                  <c:v>0.63500000000000001</c:v>
                </c:pt>
                <c:pt idx="478">
                  <c:v>0.63600000000000001</c:v>
                </c:pt>
                <c:pt idx="479">
                  <c:v>0.63600000000000001</c:v>
                </c:pt>
                <c:pt idx="480">
                  <c:v>0.63600000000000001</c:v>
                </c:pt>
                <c:pt idx="481">
                  <c:v>0.63600000000000001</c:v>
                </c:pt>
                <c:pt idx="482">
                  <c:v>0.63600000000000001</c:v>
                </c:pt>
                <c:pt idx="483">
                  <c:v>0.63500000000000001</c:v>
                </c:pt>
                <c:pt idx="484">
                  <c:v>0.63400000000000001</c:v>
                </c:pt>
                <c:pt idx="485">
                  <c:v>0.63400000000000001</c:v>
                </c:pt>
                <c:pt idx="486">
                  <c:v>0.63300000000000001</c:v>
                </c:pt>
                <c:pt idx="487">
                  <c:v>0.63200000000000001</c:v>
                </c:pt>
                <c:pt idx="488">
                  <c:v>0.63200000000000001</c:v>
                </c:pt>
                <c:pt idx="489">
                  <c:v>0.63100000000000001</c:v>
                </c:pt>
                <c:pt idx="490">
                  <c:v>0.63</c:v>
                </c:pt>
                <c:pt idx="491">
                  <c:v>0.63</c:v>
                </c:pt>
                <c:pt idx="492">
                  <c:v>0.63100000000000001</c:v>
                </c:pt>
                <c:pt idx="493">
                  <c:v>0.63200000000000001</c:v>
                </c:pt>
                <c:pt idx="494">
                  <c:v>0.63200000000000001</c:v>
                </c:pt>
                <c:pt idx="495">
                  <c:v>0.63300000000000001</c:v>
                </c:pt>
                <c:pt idx="496">
                  <c:v>0.63300000000000001</c:v>
                </c:pt>
                <c:pt idx="497">
                  <c:v>0.63300000000000001</c:v>
                </c:pt>
                <c:pt idx="498">
                  <c:v>0.63300000000000001</c:v>
                </c:pt>
                <c:pt idx="499">
                  <c:v>0.63200000000000001</c:v>
                </c:pt>
                <c:pt idx="500">
                  <c:v>0.63100000000000001</c:v>
                </c:pt>
                <c:pt idx="501">
                  <c:v>0.63</c:v>
                </c:pt>
                <c:pt idx="502">
                  <c:v>0.63</c:v>
                </c:pt>
                <c:pt idx="503">
                  <c:v>0.629</c:v>
                </c:pt>
                <c:pt idx="504">
                  <c:v>0.63100000000000001</c:v>
                </c:pt>
                <c:pt idx="505">
                  <c:v>0.63100000000000001</c:v>
                </c:pt>
                <c:pt idx="506">
                  <c:v>0.63200000000000001</c:v>
                </c:pt>
                <c:pt idx="507">
                  <c:v>0.63300000000000001</c:v>
                </c:pt>
                <c:pt idx="508">
                  <c:v>0.63300000000000001</c:v>
                </c:pt>
                <c:pt idx="509">
                  <c:v>0.63300000000000001</c:v>
                </c:pt>
                <c:pt idx="510">
                  <c:v>0.63300000000000001</c:v>
                </c:pt>
                <c:pt idx="511">
                  <c:v>0.63300000000000001</c:v>
                </c:pt>
                <c:pt idx="512">
                  <c:v>0.63300000000000001</c:v>
                </c:pt>
                <c:pt idx="513">
                  <c:v>0.63300000000000001</c:v>
                </c:pt>
                <c:pt idx="514">
                  <c:v>0.63400000000000001</c:v>
                </c:pt>
                <c:pt idx="515">
                  <c:v>0.63400000000000001</c:v>
                </c:pt>
                <c:pt idx="516">
                  <c:v>0.63400000000000001</c:v>
                </c:pt>
                <c:pt idx="517">
                  <c:v>0.63400000000000001</c:v>
                </c:pt>
                <c:pt idx="518">
                  <c:v>0.63400000000000001</c:v>
                </c:pt>
                <c:pt idx="519">
                  <c:v>0.63400000000000001</c:v>
                </c:pt>
                <c:pt idx="520">
                  <c:v>0.63500000000000001</c:v>
                </c:pt>
                <c:pt idx="521">
                  <c:v>0.63600000000000001</c:v>
                </c:pt>
                <c:pt idx="522">
                  <c:v>0.63700000000000001</c:v>
                </c:pt>
                <c:pt idx="523">
                  <c:v>0.63800000000000001</c:v>
                </c:pt>
                <c:pt idx="524">
                  <c:v>0.63800000000000001</c:v>
                </c:pt>
                <c:pt idx="525">
                  <c:v>0.63900000000000001</c:v>
                </c:pt>
                <c:pt idx="526">
                  <c:v>0.64</c:v>
                </c:pt>
                <c:pt idx="527">
                  <c:v>0.64</c:v>
                </c:pt>
                <c:pt idx="528">
                  <c:v>0.63900000000000001</c:v>
                </c:pt>
                <c:pt idx="529">
                  <c:v>0.63700000000000001</c:v>
                </c:pt>
                <c:pt idx="530">
                  <c:v>0.63400000000000001</c:v>
                </c:pt>
                <c:pt idx="531">
                  <c:v>0.625</c:v>
                </c:pt>
                <c:pt idx="532">
                  <c:v>0.629</c:v>
                </c:pt>
                <c:pt idx="533">
                  <c:v>0.627</c:v>
                </c:pt>
                <c:pt idx="534">
                  <c:v>0.629</c:v>
                </c:pt>
                <c:pt idx="535">
                  <c:v>0.627</c:v>
                </c:pt>
                <c:pt idx="536">
                  <c:v>0.628</c:v>
                </c:pt>
                <c:pt idx="537">
                  <c:v>0.626</c:v>
                </c:pt>
                <c:pt idx="538">
                  <c:v>0.625</c:v>
                </c:pt>
                <c:pt idx="539">
                  <c:v>0.624</c:v>
                </c:pt>
                <c:pt idx="540">
                  <c:v>0.622</c:v>
                </c:pt>
                <c:pt idx="541">
                  <c:v>0.622</c:v>
                </c:pt>
                <c:pt idx="542">
                  <c:v>0.623</c:v>
                </c:pt>
                <c:pt idx="543">
                  <c:v>0.624</c:v>
                </c:pt>
                <c:pt idx="544">
                  <c:v>0.624</c:v>
                </c:pt>
                <c:pt idx="545">
                  <c:v>0.623</c:v>
                </c:pt>
                <c:pt idx="546">
                  <c:v>0.623</c:v>
                </c:pt>
                <c:pt idx="547">
                  <c:v>0.622</c:v>
                </c:pt>
                <c:pt idx="548">
                  <c:v>0.622</c:v>
                </c:pt>
                <c:pt idx="549">
                  <c:v>0.623</c:v>
                </c:pt>
                <c:pt idx="550">
                  <c:v>0.624</c:v>
                </c:pt>
                <c:pt idx="551">
                  <c:v>0.626</c:v>
                </c:pt>
                <c:pt idx="552">
                  <c:v>0.629</c:v>
                </c:pt>
                <c:pt idx="553">
                  <c:v>0.63100000000000001</c:v>
                </c:pt>
                <c:pt idx="554">
                  <c:v>0.63200000000000001</c:v>
                </c:pt>
                <c:pt idx="555">
                  <c:v>0.63300000000000001</c:v>
                </c:pt>
                <c:pt idx="556">
                  <c:v>0.63300000000000001</c:v>
                </c:pt>
                <c:pt idx="557">
                  <c:v>0.63300000000000001</c:v>
                </c:pt>
                <c:pt idx="558">
                  <c:v>0.63300000000000001</c:v>
                </c:pt>
                <c:pt idx="559">
                  <c:v>0.63100000000000001</c:v>
                </c:pt>
                <c:pt idx="560">
                  <c:v>0.63</c:v>
                </c:pt>
                <c:pt idx="561">
                  <c:v>0.629</c:v>
                </c:pt>
                <c:pt idx="562">
                  <c:v>0.628</c:v>
                </c:pt>
                <c:pt idx="563">
                  <c:v>0.626</c:v>
                </c:pt>
                <c:pt idx="564">
                  <c:v>0.626</c:v>
                </c:pt>
                <c:pt idx="565">
                  <c:v>0.626</c:v>
                </c:pt>
                <c:pt idx="566">
                  <c:v>0.626</c:v>
                </c:pt>
              </c:numCache>
            </c:numRef>
          </c:val>
          <c:smooth val="1"/>
          <c:extLst>
            <c:ext xmlns:c16="http://schemas.microsoft.com/office/drawing/2014/chart" uri="{C3380CC4-5D6E-409C-BE32-E72D297353CC}">
              <c16:uniqueId val="{00000001-E1CE-435D-8DA3-8706246FE530}"/>
            </c:ext>
          </c:extLst>
        </c:ser>
        <c:dLbls>
          <c:showLegendKey val="0"/>
          <c:showVal val="0"/>
          <c:showCatName val="0"/>
          <c:showSerName val="0"/>
          <c:showPercent val="0"/>
          <c:showBubbleSize val="0"/>
        </c:dLbls>
        <c:smooth val="0"/>
        <c:axId val="373185464"/>
        <c:axId val="373186120"/>
        <c:extLst/>
      </c:lineChart>
      <c:dateAx>
        <c:axId val="373185464"/>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1" i="0" u="none" strike="noStrike" kern="1200" baseline="0">
                <a:solidFill>
                  <a:schemeClr val="tx1"/>
                </a:solidFill>
                <a:latin typeface="+mn-lt"/>
                <a:ea typeface="+mn-ea"/>
                <a:cs typeface="+mn-cs"/>
              </a:defRPr>
            </a:pPr>
            <a:endParaRPr lang="en-US"/>
          </a:p>
        </c:txPr>
        <c:crossAx val="373186120"/>
        <c:crosses val="autoZero"/>
        <c:auto val="1"/>
        <c:lblOffset val="100"/>
        <c:baseTimeUnit val="months"/>
        <c:majorUnit val="2"/>
        <c:majorTimeUnit val="years"/>
      </c:dateAx>
      <c:valAx>
        <c:axId val="373186120"/>
        <c:scaling>
          <c:orientation val="minMax"/>
          <c:max val="0.70000000000000007"/>
          <c:min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373185464"/>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Employment Status of Population 16 and Over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879942426551521E-2"/>
          <c:y val="0.12375709042375709"/>
          <c:w val="0.88646414359495385"/>
          <c:h val="0.74393728009582205"/>
        </c:manualLayout>
      </c:layout>
      <c:barChart>
        <c:barDir val="col"/>
        <c:grouping val="stacked"/>
        <c:varyColors val="0"/>
        <c:ser>
          <c:idx val="0"/>
          <c:order val="0"/>
          <c:tx>
            <c:strRef>
              <c:f>'[Chart in Microsoft PowerPoint]Sheet1'!$A$34</c:f>
              <c:strCache>
                <c:ptCount val="1"/>
                <c:pt idx="0">
                  <c:v>Employed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PowerPoint]Sheet1'!$B$33:$D$33</c:f>
              <c:strCache>
                <c:ptCount val="2"/>
                <c:pt idx="0">
                  <c:v>All Montanans</c:v>
                </c:pt>
                <c:pt idx="1">
                  <c:v>American Indians</c:v>
                </c:pt>
              </c:strCache>
              <c:extLst/>
            </c:strRef>
          </c:cat>
          <c:val>
            <c:numRef>
              <c:f>'[Chart in Microsoft PowerPoint]Sheet1'!$B$34:$D$34</c:f>
              <c:numCache>
                <c:formatCode>0.0%</c:formatCode>
                <c:ptCount val="2"/>
                <c:pt idx="0">
                  <c:v>0.621</c:v>
                </c:pt>
                <c:pt idx="1">
                  <c:v>0.54200000000000004</c:v>
                </c:pt>
              </c:numCache>
              <c:extLst/>
            </c:numRef>
          </c:val>
          <c:extLst>
            <c:ext xmlns:c16="http://schemas.microsoft.com/office/drawing/2014/chart" uri="{C3380CC4-5D6E-409C-BE32-E72D297353CC}">
              <c16:uniqueId val="{00000000-1B58-44E0-AFF5-061E6EF270BF}"/>
            </c:ext>
          </c:extLst>
        </c:ser>
        <c:ser>
          <c:idx val="1"/>
          <c:order val="1"/>
          <c:tx>
            <c:strRef>
              <c:f>'[Chart in Microsoft PowerPoint]Sheet1'!$A$35</c:f>
              <c:strCache>
                <c:ptCount val="1"/>
                <c:pt idx="0">
                  <c:v>Unemployed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PowerPoint]Sheet1'!$B$33:$D$33</c:f>
              <c:strCache>
                <c:ptCount val="2"/>
                <c:pt idx="0">
                  <c:v>All Montanans</c:v>
                </c:pt>
                <c:pt idx="1">
                  <c:v>American Indians</c:v>
                </c:pt>
              </c:strCache>
              <c:extLst/>
            </c:strRef>
          </c:cat>
          <c:val>
            <c:numRef>
              <c:f>'[Chart in Microsoft PowerPoint]Sheet1'!$B$35:$D$35</c:f>
              <c:numCache>
                <c:formatCode>0.0%</c:formatCode>
                <c:ptCount val="2"/>
                <c:pt idx="0">
                  <c:v>1.9E-2</c:v>
                </c:pt>
                <c:pt idx="1">
                  <c:v>5.8000000000000003E-2</c:v>
                </c:pt>
              </c:numCache>
              <c:extLst/>
            </c:numRef>
          </c:val>
          <c:extLst>
            <c:ext xmlns:c16="http://schemas.microsoft.com/office/drawing/2014/chart" uri="{C3380CC4-5D6E-409C-BE32-E72D297353CC}">
              <c16:uniqueId val="{00000001-1B58-44E0-AFF5-061E6EF270BF}"/>
            </c:ext>
          </c:extLst>
        </c:ser>
        <c:ser>
          <c:idx val="2"/>
          <c:order val="2"/>
          <c:tx>
            <c:strRef>
              <c:f>'[Chart in Microsoft PowerPoint]Sheet1'!$A$36</c:f>
              <c:strCache>
                <c:ptCount val="1"/>
                <c:pt idx="0">
                  <c:v>Retired</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PowerPoint]Sheet1'!$B$33:$D$33</c:f>
              <c:strCache>
                <c:ptCount val="2"/>
                <c:pt idx="0">
                  <c:v>All Montanans</c:v>
                </c:pt>
                <c:pt idx="1">
                  <c:v>American Indians</c:v>
                </c:pt>
              </c:strCache>
              <c:extLst/>
            </c:strRef>
          </c:cat>
          <c:val>
            <c:numRef>
              <c:f>'[Chart in Microsoft PowerPoint]Sheet1'!$B$36:$D$36</c:f>
              <c:numCache>
                <c:formatCode>0.0%</c:formatCode>
                <c:ptCount val="2"/>
                <c:pt idx="0">
                  <c:v>0.22500000000000001</c:v>
                </c:pt>
                <c:pt idx="1">
                  <c:v>9.5000000000000001E-2</c:v>
                </c:pt>
              </c:numCache>
              <c:extLst/>
            </c:numRef>
          </c:val>
          <c:extLst>
            <c:ext xmlns:c16="http://schemas.microsoft.com/office/drawing/2014/chart" uri="{C3380CC4-5D6E-409C-BE32-E72D297353CC}">
              <c16:uniqueId val="{00000002-1B58-44E0-AFF5-061E6EF270BF}"/>
            </c:ext>
          </c:extLst>
        </c:ser>
        <c:ser>
          <c:idx val="3"/>
          <c:order val="3"/>
          <c:tx>
            <c:strRef>
              <c:f>'[Chart in Microsoft PowerPoint]Sheet1'!$A$37</c:f>
              <c:strCache>
                <c:ptCount val="1"/>
                <c:pt idx="0">
                  <c:v>Disabled or Long-term Illness</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PowerPoint]Sheet1'!$B$33:$D$33</c:f>
              <c:strCache>
                <c:ptCount val="2"/>
                <c:pt idx="0">
                  <c:v>All Montanans</c:v>
                </c:pt>
                <c:pt idx="1">
                  <c:v>American Indians</c:v>
                </c:pt>
              </c:strCache>
              <c:extLst/>
            </c:strRef>
          </c:cat>
          <c:val>
            <c:numRef>
              <c:f>'[Chart in Microsoft PowerPoint]Sheet1'!$B$37:$D$37</c:f>
              <c:numCache>
                <c:formatCode>0.0%</c:formatCode>
                <c:ptCount val="2"/>
                <c:pt idx="0">
                  <c:v>4.5999999999999999E-2</c:v>
                </c:pt>
                <c:pt idx="1">
                  <c:v>8.7999999999999995E-2</c:v>
                </c:pt>
              </c:numCache>
              <c:extLst/>
            </c:numRef>
          </c:val>
          <c:extLst>
            <c:ext xmlns:c16="http://schemas.microsoft.com/office/drawing/2014/chart" uri="{C3380CC4-5D6E-409C-BE32-E72D297353CC}">
              <c16:uniqueId val="{00000003-1B58-44E0-AFF5-061E6EF270BF}"/>
            </c:ext>
          </c:extLst>
        </c:ser>
        <c:ser>
          <c:idx val="4"/>
          <c:order val="4"/>
          <c:tx>
            <c:strRef>
              <c:f>'[Chart in Microsoft PowerPoint]Sheet1'!$A$38</c:f>
              <c:strCache>
                <c:ptCount val="1"/>
                <c:pt idx="0">
                  <c:v>In School</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PowerPoint]Sheet1'!$B$33:$D$33</c:f>
              <c:strCache>
                <c:ptCount val="2"/>
                <c:pt idx="0">
                  <c:v>All Montanans</c:v>
                </c:pt>
                <c:pt idx="1">
                  <c:v>American Indians</c:v>
                </c:pt>
              </c:strCache>
              <c:extLst/>
            </c:strRef>
          </c:cat>
          <c:val>
            <c:numRef>
              <c:f>'[Chart in Microsoft PowerPoint]Sheet1'!$B$38:$D$38</c:f>
              <c:numCache>
                <c:formatCode>0.0%</c:formatCode>
                <c:ptCount val="2"/>
                <c:pt idx="0">
                  <c:v>3.6999999999999998E-2</c:v>
                </c:pt>
                <c:pt idx="1">
                  <c:v>8.6999999999999994E-2</c:v>
                </c:pt>
              </c:numCache>
              <c:extLst/>
            </c:numRef>
          </c:val>
          <c:extLst>
            <c:ext xmlns:c16="http://schemas.microsoft.com/office/drawing/2014/chart" uri="{C3380CC4-5D6E-409C-BE32-E72D297353CC}">
              <c16:uniqueId val="{00000004-1B58-44E0-AFF5-061E6EF270BF}"/>
            </c:ext>
          </c:extLst>
        </c:ser>
        <c:ser>
          <c:idx val="5"/>
          <c:order val="5"/>
          <c:tx>
            <c:strRef>
              <c:f>'[Chart in Microsoft PowerPoint]Sheet1'!$A$39</c:f>
              <c:strCache>
                <c:ptCount val="1"/>
                <c:pt idx="0">
                  <c:v>Family Care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PowerPoint]Sheet1'!$B$33:$D$33</c:f>
              <c:strCache>
                <c:ptCount val="2"/>
                <c:pt idx="0">
                  <c:v>All Montanans</c:v>
                </c:pt>
                <c:pt idx="1">
                  <c:v>American Indians</c:v>
                </c:pt>
              </c:strCache>
              <c:extLst/>
            </c:strRef>
          </c:cat>
          <c:val>
            <c:numRef>
              <c:f>'[Chart in Microsoft PowerPoint]Sheet1'!$B$39:$D$39</c:f>
              <c:numCache>
                <c:formatCode>0.0%</c:formatCode>
                <c:ptCount val="2"/>
                <c:pt idx="0">
                  <c:v>3.6999999999999998E-2</c:v>
                </c:pt>
                <c:pt idx="1">
                  <c:v>8.2000000000000003E-2</c:v>
                </c:pt>
              </c:numCache>
              <c:extLst/>
            </c:numRef>
          </c:val>
          <c:extLst>
            <c:ext xmlns:c16="http://schemas.microsoft.com/office/drawing/2014/chart" uri="{C3380CC4-5D6E-409C-BE32-E72D297353CC}">
              <c16:uniqueId val="{00000005-1B58-44E0-AFF5-061E6EF270BF}"/>
            </c:ext>
          </c:extLst>
        </c:ser>
        <c:ser>
          <c:idx val="6"/>
          <c:order val="6"/>
          <c:tx>
            <c:strRef>
              <c:f>'[Chart in Microsoft PowerPoint]Sheet1'!$A$40</c:f>
              <c:strCache>
                <c:ptCount val="1"/>
                <c:pt idx="0">
                  <c:v>Not Sure</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PowerPoint]Sheet1'!$B$33:$D$33</c:f>
              <c:strCache>
                <c:ptCount val="2"/>
                <c:pt idx="0">
                  <c:v>All Montanans</c:v>
                </c:pt>
                <c:pt idx="1">
                  <c:v>American Indians</c:v>
                </c:pt>
              </c:strCache>
              <c:extLst/>
            </c:strRef>
          </c:cat>
          <c:val>
            <c:numRef>
              <c:f>'[Chart in Microsoft PowerPoint]Sheet1'!$B$40:$D$40</c:f>
              <c:numCache>
                <c:formatCode>0.0%</c:formatCode>
                <c:ptCount val="2"/>
                <c:pt idx="0">
                  <c:v>1.4999999999999999E-2</c:v>
                </c:pt>
                <c:pt idx="1">
                  <c:v>4.7E-2</c:v>
                </c:pt>
              </c:numCache>
              <c:extLst/>
            </c:numRef>
          </c:val>
          <c:extLst>
            <c:ext xmlns:c16="http://schemas.microsoft.com/office/drawing/2014/chart" uri="{C3380CC4-5D6E-409C-BE32-E72D297353CC}">
              <c16:uniqueId val="{00000006-1B58-44E0-AFF5-061E6EF270BF}"/>
            </c:ext>
          </c:extLst>
        </c:ser>
        <c:dLbls>
          <c:dLblPos val="ctr"/>
          <c:showLegendKey val="0"/>
          <c:showVal val="1"/>
          <c:showCatName val="0"/>
          <c:showSerName val="0"/>
          <c:showPercent val="0"/>
          <c:showBubbleSize val="0"/>
        </c:dLbls>
        <c:gapWidth val="52"/>
        <c:overlap val="100"/>
        <c:axId val="260551336"/>
        <c:axId val="260554864"/>
      </c:barChart>
      <c:catAx>
        <c:axId val="260551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60554864"/>
        <c:crosses val="autoZero"/>
        <c:auto val="1"/>
        <c:lblAlgn val="ctr"/>
        <c:lblOffset val="100"/>
        <c:noMultiLvlLbl val="0"/>
      </c:catAx>
      <c:valAx>
        <c:axId val="2605548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60551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0.51078</cdr:x>
      <cdr:y>0.41971</cdr:y>
    </cdr:from>
    <cdr:to>
      <cdr:x>0.68558</cdr:x>
      <cdr:y>0.63077</cdr:y>
    </cdr:to>
    <cdr:sp macro="" textlink="">
      <cdr:nvSpPr>
        <cdr:cNvPr id="2" name="TextBox 1">
          <a:extLst xmlns:a="http://schemas.openxmlformats.org/drawingml/2006/main">
            <a:ext uri="{FF2B5EF4-FFF2-40B4-BE49-F238E27FC236}">
              <a16:creationId xmlns:a16="http://schemas.microsoft.com/office/drawing/2014/main" id="{3BC2802F-6FE1-D4A8-5797-F17910FC200D}"/>
            </a:ext>
          </a:extLst>
        </cdr:cNvPr>
        <cdr:cNvSpPr txBox="1"/>
      </cdr:nvSpPr>
      <cdr:spPr>
        <a:xfrm xmlns:a="http://schemas.openxmlformats.org/drawingml/2006/main">
          <a:off x="4063365" y="1902129"/>
          <a:ext cx="1390640" cy="9565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chemeClr val="bg1"/>
              </a:solidFill>
            </a:rPr>
            <a:t>Employed</a:t>
          </a:r>
        </a:p>
        <a:p xmlns:a="http://schemas.openxmlformats.org/drawingml/2006/main">
          <a:pPr algn="ctr"/>
          <a:r>
            <a:rPr lang="en-US" sz="1600" b="1" dirty="0">
              <a:solidFill>
                <a:schemeClr val="bg1"/>
              </a:solidFill>
            </a:rPr>
            <a:t>48%</a:t>
          </a:r>
        </a:p>
      </cdr:txBody>
    </cdr:sp>
  </cdr:relSizeAnchor>
</c:userShapes>
</file>

<file path=ppt/drawings/drawing2.xml><?xml version="1.0" encoding="utf-8"?>
<c:userShapes xmlns:c="http://schemas.openxmlformats.org/drawingml/2006/chart">
  <cdr:relSizeAnchor xmlns:cdr="http://schemas.openxmlformats.org/drawingml/2006/chartDrawing">
    <cdr:from>
      <cdr:x>0.00387</cdr:x>
      <cdr:y>0.94728</cdr:y>
    </cdr:from>
    <cdr:to>
      <cdr:x>0.99613</cdr:x>
      <cdr:y>1</cdr:y>
    </cdr:to>
    <cdr:sp macro="" textlink="">
      <cdr:nvSpPr>
        <cdr:cNvPr id="2" name="TextBox 1"/>
        <cdr:cNvSpPr txBox="1"/>
      </cdr:nvSpPr>
      <cdr:spPr>
        <a:xfrm xmlns:a="http://schemas.openxmlformats.org/drawingml/2006/main">
          <a:off x="25279" y="4175760"/>
          <a:ext cx="6479782" cy="2324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5" tIns="46588" rIns="93175" bIns="46588" rtlCol="0"/>
          <a:lstStyle>
            <a:lvl1pPr algn="r">
              <a:defRPr sz="1200"/>
            </a:lvl1pPr>
          </a:lstStyle>
          <a:p>
            <a:fld id="{69F9D78F-DFCD-4737-853E-2F8E668F5D02}" type="datetimeFigureOut">
              <a:rPr lang="en-US" smtClean="0"/>
              <a:t>3/26/2024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5" tIns="46588" rIns="93175" bIns="46588" rtlCol="0" anchor="b"/>
          <a:lstStyle>
            <a:lvl1pPr algn="r">
              <a:defRPr sz="1200"/>
            </a:lvl1pPr>
          </a:lstStyle>
          <a:p>
            <a:fld id="{964A706B-5BDA-448C-8B9E-89C6329DD9BA}" type="slidenum">
              <a:rPr lang="en-US" smtClean="0"/>
              <a:t>‹#›</a:t>
            </a:fld>
            <a:endParaRPr lang="en-US"/>
          </a:p>
        </p:txBody>
      </p:sp>
    </p:spTree>
    <p:extLst>
      <p:ext uri="{BB962C8B-B14F-4D97-AF65-F5344CB8AC3E}">
        <p14:creationId xmlns:p14="http://schemas.microsoft.com/office/powerpoint/2010/main" val="759026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9F88C296-3CF8-44DD-BC01-1292321D20F8}" type="datetimeFigureOut">
              <a:rPr lang="en-US" smtClean="0"/>
              <a:t>3/26/2024</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954F8BF7-C326-4169-A5B1-F5D0CA8838AA}" type="slidenum">
              <a:rPr lang="en-US" smtClean="0"/>
              <a:t>‹#›</a:t>
            </a:fld>
            <a:endParaRPr lang="en-US"/>
          </a:p>
        </p:txBody>
      </p:sp>
    </p:spTree>
    <p:extLst>
      <p:ext uri="{BB962C8B-B14F-4D97-AF65-F5344CB8AC3E}">
        <p14:creationId xmlns:p14="http://schemas.microsoft.com/office/powerpoint/2010/main" val="3250599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124200" y="6477000"/>
            <a:ext cx="5029200" cy="3048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43900" y="6400800"/>
            <a:ext cx="685800" cy="365125"/>
          </a:xfrm>
          <a:prstGeom prst="rect">
            <a:avLst/>
          </a:prstGeom>
        </p:spPr>
        <p:txBody>
          <a:bodyPr/>
          <a:lstStyle>
            <a:lvl1pPr algn="r">
              <a:defRPr/>
            </a:lvl1pPr>
          </a:lstStyle>
          <a:p>
            <a:fld id="{00AEC1C1-E95C-4962-9CAE-BC116AE2579E}" type="slidenum">
              <a:rPr lang="en-US" smtClean="0"/>
              <a:pPr/>
              <a:t>‹#›</a:t>
            </a:fld>
            <a:endParaRPr lang="en-US" dirty="0"/>
          </a:p>
        </p:txBody>
      </p:sp>
    </p:spTree>
    <p:extLst>
      <p:ext uri="{BB962C8B-B14F-4D97-AF65-F5344CB8AC3E}">
        <p14:creationId xmlns:p14="http://schemas.microsoft.com/office/powerpoint/2010/main" val="259412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352800" y="6470463"/>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458200" y="6483910"/>
            <a:ext cx="457200" cy="365125"/>
          </a:xfrm>
          <a:prstGeom prst="rect">
            <a:avLst/>
          </a:prstGeom>
        </p:spPr>
        <p:txBody>
          <a:bodyPr/>
          <a:lstStyle/>
          <a:p>
            <a:fld id="{00AEC1C1-E95C-4962-9CAE-BC116AE2579E}" type="slidenum">
              <a:rPr lang="en-US" smtClean="0"/>
              <a:t>‹#›</a:t>
            </a:fld>
            <a:endParaRPr lang="en-US"/>
          </a:p>
        </p:txBody>
      </p:sp>
    </p:spTree>
    <p:extLst>
      <p:ext uri="{BB962C8B-B14F-4D97-AF65-F5344CB8AC3E}">
        <p14:creationId xmlns:p14="http://schemas.microsoft.com/office/powerpoint/2010/main" val="333343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124200" y="6479428"/>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58200" y="6400800"/>
            <a:ext cx="533400" cy="365125"/>
          </a:xfrm>
          <a:prstGeom prst="rect">
            <a:avLst/>
          </a:prstGeom>
        </p:spPr>
        <p:txBody>
          <a:bodyPr/>
          <a:lstStyle/>
          <a:p>
            <a:fld id="{00AEC1C1-E95C-4962-9CAE-BC116AE2579E}" type="slidenum">
              <a:rPr lang="en-US" smtClean="0"/>
              <a:t>‹#›</a:t>
            </a:fld>
            <a:endParaRPr lang="en-US"/>
          </a:p>
        </p:txBody>
      </p:sp>
    </p:spTree>
    <p:extLst>
      <p:ext uri="{BB962C8B-B14F-4D97-AF65-F5344CB8AC3E}">
        <p14:creationId xmlns:p14="http://schemas.microsoft.com/office/powerpoint/2010/main" val="389633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600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600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3200400" y="64008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382000" y="6470463"/>
            <a:ext cx="533400" cy="365125"/>
          </a:xfrm>
          <a:prstGeom prst="rect">
            <a:avLst/>
          </a:prstGeom>
        </p:spPr>
        <p:txBody>
          <a:bodyPr/>
          <a:lstStyle/>
          <a:p>
            <a:fld id="{00AEC1C1-E95C-4962-9CAE-BC116AE2579E}" type="slidenum">
              <a:rPr lang="en-US" smtClean="0"/>
              <a:t>‹#›</a:t>
            </a:fld>
            <a:endParaRPr lang="en-US"/>
          </a:p>
        </p:txBody>
      </p:sp>
    </p:spTree>
    <p:extLst>
      <p:ext uri="{BB962C8B-B14F-4D97-AF65-F5344CB8AC3E}">
        <p14:creationId xmlns:p14="http://schemas.microsoft.com/office/powerpoint/2010/main" val="1551526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124200" y="6477000"/>
            <a:ext cx="5029200" cy="288925"/>
          </a:xfrm>
          <a:prstGeom prst="rect">
            <a:avLst/>
          </a:prstGeom>
        </p:spPr>
        <p:txBody>
          <a:bodyPr/>
          <a:lstStyle/>
          <a:p>
            <a:endParaRPr lang="en-US"/>
          </a:p>
        </p:txBody>
      </p:sp>
      <p:sp>
        <p:nvSpPr>
          <p:cNvPr id="5" name="Slide Number Placeholder 4"/>
          <p:cNvSpPr>
            <a:spLocks noGrp="1"/>
          </p:cNvSpPr>
          <p:nvPr>
            <p:ph type="sldNum" sz="quarter" idx="12"/>
          </p:nvPr>
        </p:nvSpPr>
        <p:spPr>
          <a:xfrm>
            <a:off x="8382000" y="6400800"/>
            <a:ext cx="609600" cy="365125"/>
          </a:xfrm>
          <a:prstGeom prst="rect">
            <a:avLst/>
          </a:prstGeom>
        </p:spPr>
        <p:txBody>
          <a:bodyPr/>
          <a:lstStyle/>
          <a:p>
            <a:fld id="{00AEC1C1-E95C-4962-9CAE-BC116AE2579E}" type="slidenum">
              <a:rPr lang="en-US" smtClean="0"/>
              <a:t>‹#›</a:t>
            </a:fld>
            <a:endParaRPr lang="en-US"/>
          </a:p>
        </p:txBody>
      </p:sp>
    </p:spTree>
    <p:extLst>
      <p:ext uri="{BB962C8B-B14F-4D97-AF65-F5344CB8AC3E}">
        <p14:creationId xmlns:p14="http://schemas.microsoft.com/office/powerpoint/2010/main" val="356130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400800"/>
            <a:ext cx="4953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400800"/>
            <a:ext cx="457200" cy="365125"/>
          </a:xfrm>
          <a:prstGeom prst="rect">
            <a:avLst/>
          </a:prstGeom>
        </p:spPr>
        <p:txBody>
          <a:bodyPr/>
          <a:lstStyle/>
          <a:p>
            <a:fld id="{00AEC1C1-E95C-4962-9CAE-BC116AE2579E}" type="slidenum">
              <a:rPr lang="en-US" smtClean="0"/>
              <a:t>‹#›</a:t>
            </a:fld>
            <a:endParaRPr lang="en-US"/>
          </a:p>
        </p:txBody>
      </p:sp>
    </p:spTree>
    <p:extLst>
      <p:ext uri="{BB962C8B-B14F-4D97-AF65-F5344CB8AC3E}">
        <p14:creationId xmlns:p14="http://schemas.microsoft.com/office/powerpoint/2010/main" val="283177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28600" y="6356350"/>
            <a:ext cx="5886450" cy="365125"/>
          </a:xfrm>
        </p:spPr>
        <p:txBody>
          <a:bodyPr/>
          <a:lstStyle/>
          <a:p>
            <a:endParaRPr lang="en-US" dirty="0"/>
          </a:p>
        </p:txBody>
      </p:sp>
      <p:sp>
        <p:nvSpPr>
          <p:cNvPr id="4" name="Slide Number Placeholder 3"/>
          <p:cNvSpPr>
            <a:spLocks noGrp="1"/>
          </p:cNvSpPr>
          <p:nvPr>
            <p:ph type="sldNum" sz="quarter" idx="12"/>
          </p:nvPr>
        </p:nvSpPr>
        <p:spPr>
          <a:xfrm>
            <a:off x="8458200" y="6366764"/>
            <a:ext cx="438150" cy="365125"/>
          </a:xfrm>
        </p:spPr>
        <p:txBody>
          <a:bodyPr/>
          <a:lstStyle/>
          <a:p>
            <a:fld id="{2B4FD78E-9B94-45D4-B13B-A811653CCB24}" type="slidenum">
              <a:rPr lang="en-US" smtClean="0"/>
              <a:t>‹#›</a:t>
            </a:fld>
            <a:endParaRPr lang="en-US"/>
          </a:p>
        </p:txBody>
      </p:sp>
    </p:spTree>
    <p:extLst>
      <p:ext uri="{BB962C8B-B14F-4D97-AF65-F5344CB8AC3E}">
        <p14:creationId xmlns:p14="http://schemas.microsoft.com/office/powerpoint/2010/main" val="404928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52400"/>
            <a:ext cx="8229600" cy="1066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2400" y="1524000"/>
            <a:ext cx="87630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343900" y="6400800"/>
            <a:ext cx="685800" cy="365125"/>
          </a:xfrm>
          <a:prstGeom prst="rect">
            <a:avLst/>
          </a:prstGeom>
        </p:spPr>
        <p:txBody>
          <a:bodyPr/>
          <a:lstStyle>
            <a:lvl1pPr algn="r">
              <a:defRPr/>
            </a:lvl1pPr>
          </a:lstStyle>
          <a:p>
            <a:fld id="{00AEC1C1-E95C-4962-9CAE-BC116AE2579E}" type="slidenum">
              <a:rPr lang="en-US" smtClean="0"/>
              <a:pPr/>
              <a:t>‹#›</a:t>
            </a:fld>
            <a:endParaRPr lang="en-US" dirty="0"/>
          </a:p>
        </p:txBody>
      </p:sp>
    </p:spTree>
    <p:extLst>
      <p:ext uri="{BB962C8B-B14F-4D97-AF65-F5344CB8AC3E}">
        <p14:creationId xmlns:p14="http://schemas.microsoft.com/office/powerpoint/2010/main" val="157856369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4" r:id="rId5"/>
    <p:sldLayoutId id="214748381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C8719-A08F-4003-89D0-871DAF38E89B}" type="datetimeFigureOut">
              <a:rPr lang="en-US" smtClean="0"/>
              <a:t>3/26/2024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FD78E-9B94-45D4-B13B-A811653CCB24}" type="slidenum">
              <a:rPr lang="en-US" smtClean="0"/>
              <a:t>‹#›</a:t>
            </a:fld>
            <a:endParaRPr lang="en-US"/>
          </a:p>
        </p:txBody>
      </p:sp>
    </p:spTree>
    <p:extLst>
      <p:ext uri="{BB962C8B-B14F-4D97-AF65-F5344CB8AC3E}">
        <p14:creationId xmlns:p14="http://schemas.microsoft.com/office/powerpoint/2010/main" val="3246900287"/>
      </p:ext>
    </p:extLst>
  </p:cSld>
  <p:clrMap bg1="lt1" tx1="dk1" bg2="lt2" tx2="dk2" accent1="accent1" accent2="accent2" accent3="accent3" accent4="accent4" accent5="accent5" accent6="accent6" hlink="hlink" folHlink="folHlink"/>
  <p:sldLayoutIdLst>
    <p:sldLayoutId id="21474838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ls.gov/lau/laumthd.ht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bia.gov/cs/groups/public/documents/text/idc1-024782.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lmi.mt.gov/"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7200" y="304800"/>
            <a:ext cx="8382000" cy="1828800"/>
          </a:xfr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5300" b="1" dirty="0">
                <a:solidFill>
                  <a:schemeClr val="accent5">
                    <a:lumMod val="50000"/>
                  </a:schemeClr>
                </a:solidFill>
              </a:rPr>
              <a:t>Reservation Labor Statistics Methodology</a:t>
            </a:r>
            <a:endParaRPr lang="en-US" sz="2200" b="1" dirty="0">
              <a:solidFill>
                <a:schemeClr val="accent5">
                  <a:lumMod val="50000"/>
                </a:schemeClr>
              </a:solidFill>
            </a:endParaRPr>
          </a:p>
        </p:txBody>
      </p:sp>
      <p:sp>
        <p:nvSpPr>
          <p:cNvPr id="5" name="Subtitle 2"/>
          <p:cNvSpPr txBox="1">
            <a:spLocks/>
          </p:cNvSpPr>
          <p:nvPr/>
        </p:nvSpPr>
        <p:spPr>
          <a:xfrm>
            <a:off x="5715000" y="6096000"/>
            <a:ext cx="3352800"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800" b="1" dirty="0">
                <a:solidFill>
                  <a:schemeClr val="bg1">
                    <a:lumMod val="50000"/>
                  </a:schemeClr>
                </a:solidFill>
              </a:rPr>
              <a:t>Barbara Wagner</a:t>
            </a:r>
          </a:p>
          <a:p>
            <a:pPr algn="r"/>
            <a:r>
              <a:rPr lang="en-US" sz="1600" dirty="0"/>
              <a:t>Chief Economist</a:t>
            </a:r>
          </a:p>
        </p:txBody>
      </p:sp>
      <p:sp>
        <p:nvSpPr>
          <p:cNvPr id="6" name="Subtitle 2"/>
          <p:cNvSpPr txBox="1">
            <a:spLocks/>
          </p:cNvSpPr>
          <p:nvPr/>
        </p:nvSpPr>
        <p:spPr>
          <a:xfrm>
            <a:off x="0" y="5943600"/>
            <a:ext cx="2667000"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400" dirty="0"/>
              <a:t>State-Tribal Relations Committee</a:t>
            </a:r>
          </a:p>
          <a:p>
            <a:pPr algn="l"/>
            <a:r>
              <a:rPr lang="en-US" sz="1400" dirty="0"/>
              <a:t>October 21, 2015</a:t>
            </a:r>
          </a:p>
          <a:p>
            <a:pPr algn="l"/>
            <a:r>
              <a:rPr lang="en-US" sz="1400" dirty="0"/>
              <a:t>Helena, MT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457450"/>
            <a:ext cx="4648200" cy="3486150"/>
          </a:xfrm>
          <a:prstGeom prst="rect">
            <a:avLst/>
          </a:prstGeom>
        </p:spPr>
      </p:pic>
    </p:spTree>
    <p:extLst>
      <p:ext uri="{BB962C8B-B14F-4D97-AF65-F5344CB8AC3E}">
        <p14:creationId xmlns:p14="http://schemas.microsoft.com/office/powerpoint/2010/main" val="167940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382000" cy="1143000"/>
          </a:xfrm>
        </p:spPr>
        <p:txBody>
          <a:bodyPr>
            <a:noAutofit/>
          </a:bodyPr>
          <a:lstStyle/>
          <a:p>
            <a:r>
              <a:rPr lang="en-US" sz="3600" dirty="0">
                <a:solidFill>
                  <a:schemeClr val="accent6"/>
                </a:solidFill>
              </a:rPr>
              <a:t>Labor Force Participation in Montana</a:t>
            </a:r>
            <a:br>
              <a:rPr lang="en-US" sz="3600" dirty="0">
                <a:solidFill>
                  <a:schemeClr val="accent6"/>
                </a:solidFill>
              </a:rPr>
            </a:br>
            <a:r>
              <a:rPr lang="en-US" sz="3200" dirty="0">
                <a:solidFill>
                  <a:schemeClr val="accent6"/>
                </a:solidFill>
              </a:rPr>
              <a:t>Affected by both Recession and Demographics</a:t>
            </a:r>
          </a:p>
        </p:txBody>
      </p:sp>
      <p:sp>
        <p:nvSpPr>
          <p:cNvPr id="5" name="TextBox 1"/>
          <p:cNvSpPr txBox="1"/>
          <p:nvPr/>
        </p:nvSpPr>
        <p:spPr>
          <a:xfrm>
            <a:off x="3048000" y="6400800"/>
            <a:ext cx="4724399"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t>Source:  Local Area Unemployment Statistics for Montana and Current Population Survey for U.S., Bureau of Labor Statistics and MT </a:t>
            </a:r>
            <a:r>
              <a:rPr lang="en-US" sz="1000" dirty="0" err="1"/>
              <a:t>Dept</a:t>
            </a:r>
            <a:r>
              <a:rPr lang="en-US" sz="1000" dirty="0"/>
              <a:t> of Labor and Industry (MT DLI)</a:t>
            </a:r>
          </a:p>
        </p:txBody>
      </p:sp>
      <p:sp>
        <p:nvSpPr>
          <p:cNvPr id="6" name="TextBox 5"/>
          <p:cNvSpPr txBox="1"/>
          <p:nvPr/>
        </p:nvSpPr>
        <p:spPr>
          <a:xfrm>
            <a:off x="1600200" y="1447800"/>
            <a:ext cx="6172199" cy="381000"/>
          </a:xfrm>
          <a:prstGeom prst="rect">
            <a:avLst/>
          </a:prstGeom>
          <a:noFill/>
        </p:spPr>
        <p:txBody>
          <a:bodyPr wrap="square" rtlCol="0">
            <a:spAutoFit/>
          </a:bodyPr>
          <a:lstStyle/>
          <a:p>
            <a:r>
              <a:rPr lang="en-US" dirty="0"/>
              <a:t>Montana and U.S. Labor Force Participation Rates Since 1976</a:t>
            </a:r>
          </a:p>
        </p:txBody>
      </p:sp>
      <p:graphicFrame>
        <p:nvGraphicFramePr>
          <p:cNvPr id="9" name="Chart 8">
            <a:extLst>
              <a:ext uri="{FF2B5EF4-FFF2-40B4-BE49-F238E27FC236}">
                <a16:creationId xmlns:a16="http://schemas.microsoft.com/office/drawing/2014/main" id="{3CED80CB-33C3-0933-6904-A94EDC681FFA}"/>
              </a:ext>
            </a:extLst>
          </p:cNvPr>
          <p:cNvGraphicFramePr>
            <a:graphicFrameLocks/>
          </p:cNvGraphicFramePr>
          <p:nvPr>
            <p:extLst>
              <p:ext uri="{D42A27DB-BD31-4B8C-83A1-F6EECF244321}">
                <p14:modId xmlns:p14="http://schemas.microsoft.com/office/powerpoint/2010/main" val="838662730"/>
              </p:ext>
            </p:extLst>
          </p:nvPr>
        </p:nvGraphicFramePr>
        <p:xfrm>
          <a:off x="0" y="1508174"/>
          <a:ext cx="9144000" cy="47018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5CED9A8D-696E-E50D-2499-A1315FD0FBB3}"/>
              </a:ext>
            </a:extLst>
          </p:cNvPr>
          <p:cNvSpPr txBox="1"/>
          <p:nvPr/>
        </p:nvSpPr>
        <p:spPr>
          <a:xfrm>
            <a:off x="8223262" y="4633765"/>
            <a:ext cx="787734" cy="646331"/>
          </a:xfrm>
          <a:prstGeom prst="rect">
            <a:avLst/>
          </a:prstGeom>
          <a:noFill/>
        </p:spPr>
        <p:txBody>
          <a:bodyPr wrap="square" rtlCol="0">
            <a:spAutoFit/>
          </a:bodyPr>
          <a:lstStyle/>
          <a:p>
            <a:pPr algn="ctr"/>
            <a:r>
              <a:rPr lang="en-US" b="1" dirty="0">
                <a:solidFill>
                  <a:srgbClr val="C00000"/>
                </a:solidFill>
              </a:rPr>
              <a:t>US</a:t>
            </a:r>
          </a:p>
          <a:p>
            <a:pPr algn="ctr"/>
            <a:r>
              <a:rPr lang="en-US" b="1" dirty="0">
                <a:solidFill>
                  <a:srgbClr val="C00000"/>
                </a:solidFill>
              </a:rPr>
              <a:t>62.6%</a:t>
            </a:r>
          </a:p>
        </p:txBody>
      </p:sp>
      <p:sp>
        <p:nvSpPr>
          <p:cNvPr id="11" name="TextBox 10">
            <a:extLst>
              <a:ext uri="{FF2B5EF4-FFF2-40B4-BE49-F238E27FC236}">
                <a16:creationId xmlns:a16="http://schemas.microsoft.com/office/drawing/2014/main" id="{E203DCD3-3B19-4CF6-15B3-FBB2E9F05C7B}"/>
              </a:ext>
            </a:extLst>
          </p:cNvPr>
          <p:cNvSpPr txBox="1"/>
          <p:nvPr/>
        </p:nvSpPr>
        <p:spPr>
          <a:xfrm>
            <a:off x="8223262" y="3859088"/>
            <a:ext cx="787734" cy="646331"/>
          </a:xfrm>
          <a:prstGeom prst="rect">
            <a:avLst/>
          </a:prstGeom>
          <a:noFill/>
        </p:spPr>
        <p:txBody>
          <a:bodyPr wrap="square" rtlCol="0">
            <a:spAutoFit/>
          </a:bodyPr>
          <a:lstStyle/>
          <a:p>
            <a:pPr algn="ctr"/>
            <a:r>
              <a:rPr lang="en-US" b="1" dirty="0">
                <a:solidFill>
                  <a:schemeClr val="accent1"/>
                </a:solidFill>
              </a:rPr>
              <a:t>MT</a:t>
            </a:r>
          </a:p>
          <a:p>
            <a:pPr algn="ctr"/>
            <a:r>
              <a:rPr lang="en-US" b="1" dirty="0">
                <a:solidFill>
                  <a:schemeClr val="accent1"/>
                </a:solidFill>
              </a:rPr>
              <a:t>62.6%</a:t>
            </a:r>
          </a:p>
        </p:txBody>
      </p:sp>
    </p:spTree>
    <p:extLst>
      <p:ext uri="{BB962C8B-B14F-4D97-AF65-F5344CB8AC3E}">
        <p14:creationId xmlns:p14="http://schemas.microsoft.com/office/powerpoint/2010/main" val="3121908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Employment Metrics</a:t>
            </a:r>
            <a:br>
              <a:rPr lang="en-US" dirty="0"/>
            </a:br>
            <a:r>
              <a:rPr lang="en-US" dirty="0">
                <a:solidFill>
                  <a:schemeClr val="accent2">
                    <a:lumMod val="75000"/>
                  </a:schemeClr>
                </a:solidFill>
              </a:rPr>
              <a:t>Employment to Population Ratios</a:t>
            </a:r>
          </a:p>
        </p:txBody>
      </p:sp>
      <p:sp>
        <p:nvSpPr>
          <p:cNvPr id="3" name="Content Placeholder 2"/>
          <p:cNvSpPr>
            <a:spLocks noGrp="1"/>
          </p:cNvSpPr>
          <p:nvPr>
            <p:ph idx="1"/>
          </p:nvPr>
        </p:nvSpPr>
        <p:spPr>
          <a:xfrm>
            <a:off x="152400" y="1828800"/>
            <a:ext cx="8763000" cy="4343400"/>
          </a:xfrm>
        </p:spPr>
        <p:txBody>
          <a:bodyPr>
            <a:noAutofit/>
          </a:bodyPr>
          <a:lstStyle/>
          <a:p>
            <a:r>
              <a:rPr lang="en-US" sz="2400" dirty="0"/>
              <a:t>Percent of population who are employed (needs Census data)</a:t>
            </a:r>
          </a:p>
          <a:p>
            <a:endParaRPr lang="en-US" sz="2400" dirty="0"/>
          </a:p>
          <a:p>
            <a:r>
              <a:rPr lang="en-US" sz="2400" dirty="0"/>
              <a:t>Affected by demographics</a:t>
            </a:r>
          </a:p>
          <a:p>
            <a:pPr lvl="1"/>
            <a:r>
              <a:rPr lang="en-US" sz="2000" dirty="0"/>
              <a:t>Sometimes adjusted for demographics using just people 16 to 64 years of age</a:t>
            </a:r>
          </a:p>
          <a:p>
            <a:pPr lvl="1"/>
            <a:endParaRPr lang="en-US" sz="2000" dirty="0"/>
          </a:p>
          <a:p>
            <a:r>
              <a:rPr lang="en-US" sz="2400" dirty="0"/>
              <a:t>Combination of labor force participation and unemployment rates</a:t>
            </a:r>
          </a:p>
          <a:p>
            <a:endParaRPr lang="en-US" sz="2400" dirty="0"/>
          </a:p>
          <a:p>
            <a:r>
              <a:rPr lang="en-US" sz="2400" dirty="0"/>
              <a:t>Better measure for persistently poor economic conditions, but not a measure of economic changes</a:t>
            </a:r>
          </a:p>
        </p:txBody>
      </p:sp>
    </p:spTree>
    <p:extLst>
      <p:ext uri="{BB962C8B-B14F-4D97-AF65-F5344CB8AC3E}">
        <p14:creationId xmlns:p14="http://schemas.microsoft.com/office/powerpoint/2010/main" val="4108551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chemeClr val="accent6"/>
                </a:solidFill>
              </a:rPr>
              <a:t>Employment to Population Ratio</a:t>
            </a:r>
            <a:br>
              <a:rPr lang="en-US" sz="3600" dirty="0">
                <a:solidFill>
                  <a:schemeClr val="accent6"/>
                </a:solidFill>
              </a:rPr>
            </a:br>
            <a:r>
              <a:rPr lang="en-US" sz="3100" dirty="0">
                <a:solidFill>
                  <a:schemeClr val="accent6"/>
                </a:solidFill>
              </a:rPr>
              <a:t>Employment Status of Montanans over 16, 2017-2023</a:t>
            </a:r>
            <a:endParaRPr lang="en-US" sz="4000" dirty="0">
              <a:solidFill>
                <a:schemeClr val="accent6"/>
              </a:solidFill>
            </a:endParaRPr>
          </a:p>
        </p:txBody>
      </p:sp>
      <p:sp>
        <p:nvSpPr>
          <p:cNvPr id="7" name="TextBox 1"/>
          <p:cNvSpPr txBox="1"/>
          <p:nvPr/>
        </p:nvSpPr>
        <p:spPr>
          <a:xfrm>
            <a:off x="3276600" y="6503074"/>
            <a:ext cx="5713435" cy="3549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t>Source:  Current Population</a:t>
            </a:r>
            <a:r>
              <a:rPr lang="en-US" sz="1000" baseline="0" dirty="0"/>
              <a:t> Survey microdata compiled by MT DLI using monthly data from Jan 2017 to Dec 2023</a:t>
            </a:r>
            <a:endParaRPr lang="en-US" sz="1000" dirty="0"/>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980524478"/>
              </p:ext>
            </p:extLst>
          </p:nvPr>
        </p:nvGraphicFramePr>
        <p:xfrm>
          <a:off x="381000" y="1657052"/>
          <a:ext cx="8153399" cy="440817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C756BECB-74D9-8B26-B3ED-F98BC985C012}"/>
              </a:ext>
            </a:extLst>
          </p:cNvPr>
          <p:cNvSpPr txBox="1"/>
          <p:nvPr/>
        </p:nvSpPr>
        <p:spPr>
          <a:xfrm>
            <a:off x="4191000" y="2590800"/>
            <a:ext cx="1066800" cy="830997"/>
          </a:xfrm>
          <a:prstGeom prst="rect">
            <a:avLst/>
          </a:prstGeom>
          <a:noFill/>
        </p:spPr>
        <p:txBody>
          <a:bodyPr wrap="square" rtlCol="0">
            <a:spAutoFit/>
          </a:bodyPr>
          <a:lstStyle/>
          <a:p>
            <a:pPr algn="ctr"/>
            <a:r>
              <a:rPr lang="en-US" sz="1200" dirty="0">
                <a:solidFill>
                  <a:schemeClr val="accent1"/>
                </a:solidFill>
              </a:rPr>
              <a:t>Blue represents not in Labor Force</a:t>
            </a:r>
          </a:p>
        </p:txBody>
      </p:sp>
    </p:spTree>
    <p:extLst>
      <p:ext uri="{BB962C8B-B14F-4D97-AF65-F5344CB8AC3E}">
        <p14:creationId xmlns:p14="http://schemas.microsoft.com/office/powerpoint/2010/main" val="3849122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rPr>
              <a:t>Why is it so hard to measure reservation economies?</a:t>
            </a:r>
          </a:p>
        </p:txBody>
      </p:sp>
      <p:sp>
        <p:nvSpPr>
          <p:cNvPr id="3" name="Content Placeholder 2"/>
          <p:cNvSpPr>
            <a:spLocks noGrp="1"/>
          </p:cNvSpPr>
          <p:nvPr>
            <p:ph idx="1"/>
          </p:nvPr>
        </p:nvSpPr>
        <p:spPr>
          <a:xfrm>
            <a:off x="3360159" y="1524000"/>
            <a:ext cx="5555241" cy="5029200"/>
          </a:xfrm>
        </p:spPr>
        <p:txBody>
          <a:bodyPr>
            <a:normAutofit fontScale="85000" lnSpcReduction="10000"/>
          </a:bodyPr>
          <a:lstStyle/>
          <a:p>
            <a:pPr marL="514350" indent="-514350">
              <a:buFont typeface="+mj-lt"/>
              <a:buAutoNum type="arabicPeriod"/>
            </a:pPr>
            <a:r>
              <a:rPr lang="en-US" dirty="0"/>
              <a:t>Small populations require costly and large samples</a:t>
            </a:r>
          </a:p>
          <a:p>
            <a:pPr marL="1771650" lvl="3" indent="-514350">
              <a:buFont typeface="+mj-lt"/>
              <a:buAutoNum type="arabicPeriod"/>
            </a:pPr>
            <a:endParaRPr lang="en-US" dirty="0"/>
          </a:p>
          <a:p>
            <a:pPr marL="514350" indent="-514350">
              <a:buFont typeface="+mj-lt"/>
              <a:buAutoNum type="arabicPeriod"/>
            </a:pPr>
            <a:r>
              <a:rPr lang="en-US" dirty="0"/>
              <a:t>Rural areas have the highest data collection costs due to population density</a:t>
            </a:r>
          </a:p>
          <a:p>
            <a:pPr marL="1314450" lvl="2" indent="-514350">
              <a:buFont typeface="+mj-lt"/>
              <a:buAutoNum type="arabicPeriod"/>
            </a:pPr>
            <a:endParaRPr lang="en-US" dirty="0"/>
          </a:p>
          <a:p>
            <a:pPr marL="514350" indent="-514350">
              <a:buFont typeface="+mj-lt"/>
              <a:buAutoNum type="arabicPeriod"/>
            </a:pPr>
            <a:r>
              <a:rPr lang="en-US" dirty="0"/>
              <a:t>Flaws in one data source affect other data</a:t>
            </a:r>
          </a:p>
          <a:p>
            <a:pPr marL="514350" indent="-514350">
              <a:buFont typeface="+mj-lt"/>
              <a:buAutoNum type="arabicPeriod"/>
            </a:pPr>
            <a:endParaRPr lang="en-US" dirty="0"/>
          </a:p>
          <a:p>
            <a:pPr marL="514350" indent="-514350">
              <a:buFont typeface="+mj-lt"/>
              <a:buAutoNum type="arabicPeriod"/>
            </a:pPr>
            <a:r>
              <a:rPr lang="en-US" dirty="0"/>
              <a:t>Sovereignty requires cooperation between governments </a:t>
            </a:r>
          </a:p>
          <a:p>
            <a:pPr marL="514350" indent="-514350">
              <a:buFont typeface="+mj-lt"/>
              <a:buAutoNum type="arabicPeriod"/>
            </a:pPr>
            <a:endParaRPr lang="en-US" dirty="0"/>
          </a:p>
        </p:txBody>
      </p:sp>
      <p:sp>
        <p:nvSpPr>
          <p:cNvPr id="5" name="Isosceles Triangle 4"/>
          <p:cNvSpPr/>
          <p:nvPr/>
        </p:nvSpPr>
        <p:spPr>
          <a:xfrm>
            <a:off x="1308500" y="4343383"/>
            <a:ext cx="533400" cy="533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1426142">
            <a:off x="223066" y="4049299"/>
            <a:ext cx="2820812" cy="234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1410452">
            <a:off x="139188" y="3597001"/>
            <a:ext cx="1123336" cy="584775"/>
          </a:xfrm>
          <a:prstGeom prst="rect">
            <a:avLst/>
          </a:prstGeom>
          <a:noFill/>
        </p:spPr>
        <p:txBody>
          <a:bodyPr wrap="square" rtlCol="0">
            <a:spAutoFit/>
          </a:bodyPr>
          <a:lstStyle/>
          <a:p>
            <a:r>
              <a:rPr lang="en-US" sz="3200" b="1" dirty="0">
                <a:solidFill>
                  <a:schemeClr val="accent1"/>
                </a:solidFill>
              </a:rPr>
              <a:t>Cost</a:t>
            </a:r>
          </a:p>
        </p:txBody>
      </p:sp>
      <p:sp>
        <p:nvSpPr>
          <p:cNvPr id="8" name="TextBox 7"/>
          <p:cNvSpPr txBox="1"/>
          <p:nvPr/>
        </p:nvSpPr>
        <p:spPr>
          <a:xfrm rot="21359408">
            <a:off x="1608327" y="3523551"/>
            <a:ext cx="1684747" cy="584775"/>
          </a:xfrm>
          <a:prstGeom prst="rect">
            <a:avLst/>
          </a:prstGeom>
          <a:noFill/>
        </p:spPr>
        <p:txBody>
          <a:bodyPr wrap="square" rtlCol="0">
            <a:spAutoFit/>
          </a:bodyPr>
          <a:lstStyle/>
          <a:p>
            <a:r>
              <a:rPr lang="en-US" sz="3200" b="1" dirty="0">
                <a:solidFill>
                  <a:schemeClr val="accent1"/>
                </a:solidFill>
              </a:rPr>
              <a:t>Accuracy</a:t>
            </a:r>
          </a:p>
        </p:txBody>
      </p:sp>
    </p:spTree>
    <p:extLst>
      <p:ext uri="{BB962C8B-B14F-4D97-AF65-F5344CB8AC3E}">
        <p14:creationId xmlns:p14="http://schemas.microsoft.com/office/powerpoint/2010/main" val="655798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rPr>
              <a:t>Step 1: National Unemployment Rate</a:t>
            </a:r>
          </a:p>
        </p:txBody>
      </p:sp>
      <p:sp>
        <p:nvSpPr>
          <p:cNvPr id="3" name="Content Placeholder 2"/>
          <p:cNvSpPr>
            <a:spLocks noGrp="1"/>
          </p:cNvSpPr>
          <p:nvPr>
            <p:ph idx="1"/>
          </p:nvPr>
        </p:nvSpPr>
        <p:spPr>
          <a:xfrm>
            <a:off x="228600" y="1600200"/>
            <a:ext cx="8686800" cy="4572000"/>
          </a:xfrm>
        </p:spPr>
        <p:txBody>
          <a:bodyPr>
            <a:normAutofit fontScale="92500" lnSpcReduction="20000"/>
          </a:bodyPr>
          <a:lstStyle/>
          <a:p>
            <a:r>
              <a:rPr lang="en-US" dirty="0"/>
              <a:t>Larger populations require lower relative sample sizes</a:t>
            </a:r>
          </a:p>
          <a:p>
            <a:pPr lvl="1"/>
            <a:r>
              <a:rPr lang="en-US" dirty="0"/>
              <a:t>Reduces cost of producing labor statistics</a:t>
            </a:r>
          </a:p>
          <a:p>
            <a:pPr lvl="1"/>
            <a:endParaRPr lang="en-US" dirty="0"/>
          </a:p>
          <a:p>
            <a:pPr lvl="1"/>
            <a:endParaRPr lang="en-US" dirty="0"/>
          </a:p>
          <a:p>
            <a:r>
              <a:rPr lang="en-US" dirty="0"/>
              <a:t>Estimated from the </a:t>
            </a:r>
            <a:r>
              <a:rPr lang="en-US" dirty="0">
                <a:solidFill>
                  <a:schemeClr val="accent1"/>
                </a:solidFill>
              </a:rPr>
              <a:t>Current Population Survey</a:t>
            </a:r>
            <a:endParaRPr lang="en-US" dirty="0"/>
          </a:p>
          <a:p>
            <a:pPr lvl="1"/>
            <a:r>
              <a:rPr lang="en-US" dirty="0"/>
              <a:t>Telephone Survey about 60,000 households (110,000 people)</a:t>
            </a:r>
          </a:p>
          <a:p>
            <a:pPr lvl="2"/>
            <a:r>
              <a:rPr lang="en-US" dirty="0"/>
              <a:t>740 households in Montana</a:t>
            </a:r>
          </a:p>
          <a:p>
            <a:pPr lvl="4"/>
            <a:endParaRPr lang="en-US" dirty="0"/>
          </a:p>
          <a:p>
            <a:pPr lvl="1"/>
            <a:r>
              <a:rPr lang="en-US" dirty="0"/>
              <a:t>Cluster-based design using </a:t>
            </a:r>
            <a:r>
              <a:rPr lang="en-US" dirty="0">
                <a:solidFill>
                  <a:schemeClr val="accent1"/>
                </a:solidFill>
              </a:rPr>
              <a:t>Census population data</a:t>
            </a:r>
          </a:p>
          <a:p>
            <a:pPr lvl="2"/>
            <a:endParaRPr lang="en-US" dirty="0"/>
          </a:p>
          <a:p>
            <a:pPr lvl="2"/>
            <a:endParaRPr lang="en-US" dirty="0"/>
          </a:p>
        </p:txBody>
      </p:sp>
    </p:spTree>
    <p:extLst>
      <p:ext uri="{BB962C8B-B14F-4D97-AF65-F5344CB8AC3E}">
        <p14:creationId xmlns:p14="http://schemas.microsoft.com/office/powerpoint/2010/main" val="1425407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rPr>
              <a:t>Step 2:  Divvy Employment out to States Based on State-Level Data</a:t>
            </a:r>
          </a:p>
        </p:txBody>
      </p:sp>
      <p:sp>
        <p:nvSpPr>
          <p:cNvPr id="3" name="Content Placeholder 2"/>
          <p:cNvSpPr>
            <a:spLocks noGrp="1"/>
          </p:cNvSpPr>
          <p:nvPr>
            <p:ph idx="1"/>
          </p:nvPr>
        </p:nvSpPr>
        <p:spPr/>
        <p:txBody>
          <a:bodyPr>
            <a:normAutofit fontScale="92500" lnSpcReduction="10000"/>
          </a:bodyPr>
          <a:lstStyle/>
          <a:p>
            <a:pPr marL="0" indent="0">
              <a:buNone/>
            </a:pPr>
            <a:r>
              <a:rPr lang="en-US" sz="2600" dirty="0"/>
              <a:t>Montana is too small of a population / sample to produce estimates with telephone survey.  Supplemental data needed.</a:t>
            </a:r>
          </a:p>
          <a:p>
            <a:pPr lvl="6"/>
            <a:endParaRPr lang="en-US" dirty="0"/>
          </a:p>
          <a:p>
            <a:pPr marL="971550" lvl="1" indent="-514350">
              <a:buFont typeface="+mj-lt"/>
              <a:buAutoNum type="arabicPeriod"/>
            </a:pPr>
            <a:r>
              <a:rPr lang="en-US" dirty="0">
                <a:solidFill>
                  <a:schemeClr val="accent1"/>
                </a:solidFill>
              </a:rPr>
              <a:t>Current Population Data </a:t>
            </a:r>
            <a:r>
              <a:rPr lang="en-US" dirty="0"/>
              <a:t>(national survey)</a:t>
            </a:r>
          </a:p>
          <a:p>
            <a:pPr marL="971550" lvl="1" indent="-514350">
              <a:buFont typeface="+mj-lt"/>
              <a:buAutoNum type="arabicPeriod"/>
            </a:pPr>
            <a:endParaRPr lang="en-US" dirty="0">
              <a:solidFill>
                <a:schemeClr val="accent1"/>
              </a:solidFill>
            </a:endParaRPr>
          </a:p>
          <a:p>
            <a:pPr marL="971550" lvl="1" indent="-514350">
              <a:buFont typeface="+mj-lt"/>
              <a:buAutoNum type="arabicPeriod"/>
            </a:pPr>
            <a:r>
              <a:rPr lang="en-US" dirty="0">
                <a:solidFill>
                  <a:schemeClr val="accent1"/>
                </a:solidFill>
              </a:rPr>
              <a:t>Current Employment Estimates</a:t>
            </a:r>
          </a:p>
          <a:p>
            <a:pPr marL="1371600" lvl="2" indent="-514350"/>
            <a:r>
              <a:rPr lang="en-US" dirty="0"/>
              <a:t>Survey of 3,600 Montana employers each month</a:t>
            </a:r>
          </a:p>
          <a:p>
            <a:pPr marL="1828800" lvl="3" indent="-514350"/>
            <a:r>
              <a:rPr lang="en-US" dirty="0"/>
              <a:t>Most reported automatically by national employers</a:t>
            </a:r>
          </a:p>
          <a:p>
            <a:pPr marL="1828800" lvl="3" indent="-514350"/>
            <a:endParaRPr lang="en-US" dirty="0"/>
          </a:p>
          <a:p>
            <a:pPr marL="971550" lvl="1" indent="-514350">
              <a:buFont typeface="+mj-lt"/>
              <a:buAutoNum type="arabicPeriod"/>
            </a:pPr>
            <a:r>
              <a:rPr lang="en-US" dirty="0">
                <a:solidFill>
                  <a:schemeClr val="accent1"/>
                </a:solidFill>
              </a:rPr>
              <a:t>Unemployment Insurance Claims</a:t>
            </a:r>
          </a:p>
          <a:p>
            <a:pPr lvl="2"/>
            <a:r>
              <a:rPr lang="en-US" dirty="0"/>
              <a:t>Only about 30% to 40% of unemployed people receive claims</a:t>
            </a:r>
          </a:p>
          <a:p>
            <a:pPr lvl="2"/>
            <a:r>
              <a:rPr lang="en-US" dirty="0"/>
              <a:t>Most important for tracking sudden changes, like layoffs</a:t>
            </a:r>
          </a:p>
        </p:txBody>
      </p:sp>
    </p:spTree>
    <p:extLst>
      <p:ext uri="{BB962C8B-B14F-4D97-AF65-F5344CB8AC3E}">
        <p14:creationId xmlns:p14="http://schemas.microsoft.com/office/powerpoint/2010/main" val="177890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rPr>
              <a:t>Data Sources Used in Creating the State Unemployment Rate</a:t>
            </a:r>
          </a:p>
        </p:txBody>
      </p:sp>
      <p:grpSp>
        <p:nvGrpSpPr>
          <p:cNvPr id="5" name="Group 4"/>
          <p:cNvGrpSpPr/>
          <p:nvPr/>
        </p:nvGrpSpPr>
        <p:grpSpPr>
          <a:xfrm>
            <a:off x="2209800" y="1676400"/>
            <a:ext cx="4709562" cy="4486846"/>
            <a:chOff x="2154911" y="1546574"/>
            <a:chExt cx="4709562" cy="4486846"/>
          </a:xfrm>
        </p:grpSpPr>
        <p:sp>
          <p:nvSpPr>
            <p:cNvPr id="6" name="Freeform 5"/>
            <p:cNvSpPr/>
            <p:nvPr/>
          </p:nvSpPr>
          <p:spPr>
            <a:xfrm>
              <a:off x="2585007" y="1546574"/>
              <a:ext cx="4279466" cy="4280821"/>
            </a:xfrm>
            <a:custGeom>
              <a:avLst/>
              <a:gdLst>
                <a:gd name="connsiteX0" fmla="*/ 1952244 w 3904488"/>
                <a:gd name="connsiteY0" fmla="*/ 0 h 3904488"/>
                <a:gd name="connsiteX1" fmla="*/ 3642937 w 3904488"/>
                <a:gd name="connsiteY1" fmla="*/ 976122 h 3904488"/>
                <a:gd name="connsiteX2" fmla="*/ 3642937 w 3904488"/>
                <a:gd name="connsiteY2" fmla="*/ 2928366 h 3904488"/>
                <a:gd name="connsiteX3" fmla="*/ 1952244 w 3904488"/>
                <a:gd name="connsiteY3" fmla="*/ 1952244 h 3904488"/>
                <a:gd name="connsiteX4" fmla="*/ 1952244 w 3904488"/>
                <a:gd name="connsiteY4" fmla="*/ 0 h 39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4488" h="3904488">
                  <a:moveTo>
                    <a:pt x="1952244" y="0"/>
                  </a:moveTo>
                  <a:cubicBezTo>
                    <a:pt x="2649714" y="0"/>
                    <a:pt x="3294202" y="372096"/>
                    <a:pt x="3642937" y="976122"/>
                  </a:cubicBezTo>
                  <a:cubicBezTo>
                    <a:pt x="3991672" y="1580148"/>
                    <a:pt x="3991672" y="2324340"/>
                    <a:pt x="3642937" y="2928366"/>
                  </a:cubicBezTo>
                  <a:lnTo>
                    <a:pt x="1952244" y="1952244"/>
                  </a:lnTo>
                  <a:lnTo>
                    <a:pt x="1952244"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43153" tIns="740791" rIns="477238" bIns="1902841" numCol="1" spcCol="1270" anchor="ctr" anchorCtr="0">
              <a:noAutofit/>
            </a:bodyPr>
            <a:lstStyle/>
            <a:p>
              <a:pPr lvl="0" algn="ctr" defTabSz="711200">
                <a:lnSpc>
                  <a:spcPct val="90000"/>
                </a:lnSpc>
                <a:spcBef>
                  <a:spcPct val="0"/>
                </a:spcBef>
                <a:spcAft>
                  <a:spcPct val="35000"/>
                </a:spcAft>
              </a:pPr>
              <a:r>
                <a:rPr lang="en-US" b="1" kern="1200" dirty="0">
                  <a:solidFill>
                    <a:schemeClr val="tx1"/>
                  </a:solidFill>
                </a:rPr>
                <a:t>Current Employment Statistics</a:t>
              </a:r>
            </a:p>
            <a:p>
              <a:pPr lvl="0" algn="ctr" defTabSz="711200">
                <a:lnSpc>
                  <a:spcPct val="90000"/>
                </a:lnSpc>
                <a:spcBef>
                  <a:spcPct val="0"/>
                </a:spcBef>
                <a:spcAft>
                  <a:spcPct val="35000"/>
                </a:spcAft>
              </a:pPr>
              <a:r>
                <a:rPr lang="en-US" b="1" kern="1200" dirty="0">
                  <a:solidFill>
                    <a:schemeClr val="tx1"/>
                  </a:solidFill>
                </a:rPr>
                <a:t>(Employer Survey)</a:t>
              </a:r>
            </a:p>
          </p:txBody>
        </p:sp>
        <p:sp>
          <p:nvSpPr>
            <p:cNvPr id="7" name="Freeform 6"/>
            <p:cNvSpPr/>
            <p:nvPr/>
          </p:nvSpPr>
          <p:spPr>
            <a:xfrm>
              <a:off x="2764511" y="2969729"/>
              <a:ext cx="3532304" cy="3045857"/>
            </a:xfrm>
            <a:custGeom>
              <a:avLst/>
              <a:gdLst>
                <a:gd name="connsiteX0" fmla="*/ 3642937 w 3904488"/>
                <a:gd name="connsiteY0" fmla="*/ 2928366 h 3904488"/>
                <a:gd name="connsiteX1" fmla="*/ 1952244 w 3904488"/>
                <a:gd name="connsiteY1" fmla="*/ 3904488 h 3904488"/>
                <a:gd name="connsiteX2" fmla="*/ 261551 w 3904488"/>
                <a:gd name="connsiteY2" fmla="*/ 2928366 h 3904488"/>
                <a:gd name="connsiteX3" fmla="*/ 1952244 w 3904488"/>
                <a:gd name="connsiteY3" fmla="*/ 1952244 h 3904488"/>
                <a:gd name="connsiteX4" fmla="*/ 3642937 w 3904488"/>
                <a:gd name="connsiteY4" fmla="*/ 2928366 h 39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4488" h="3904488">
                  <a:moveTo>
                    <a:pt x="3642937" y="2928366"/>
                  </a:moveTo>
                  <a:cubicBezTo>
                    <a:pt x="3294202" y="3532392"/>
                    <a:pt x="2649714" y="3904488"/>
                    <a:pt x="1952244" y="3904488"/>
                  </a:cubicBezTo>
                  <a:cubicBezTo>
                    <a:pt x="1254774" y="3904488"/>
                    <a:pt x="610286" y="3532392"/>
                    <a:pt x="261551" y="2928366"/>
                  </a:cubicBezTo>
                  <a:lnTo>
                    <a:pt x="1952244" y="1952244"/>
                  </a:lnTo>
                  <a:lnTo>
                    <a:pt x="3642937" y="292836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89406" tIns="2483866" rIns="1089406" bIns="25273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Unemployment Insurance Claims</a:t>
              </a:r>
            </a:p>
          </p:txBody>
        </p:sp>
        <p:sp>
          <p:nvSpPr>
            <p:cNvPr id="8" name="Freeform 7"/>
            <p:cNvSpPr/>
            <p:nvPr/>
          </p:nvSpPr>
          <p:spPr>
            <a:xfrm>
              <a:off x="2154911" y="1546574"/>
              <a:ext cx="4556710" cy="4486846"/>
            </a:xfrm>
            <a:custGeom>
              <a:avLst/>
              <a:gdLst>
                <a:gd name="connsiteX0" fmla="*/ 261551 w 3904488"/>
                <a:gd name="connsiteY0" fmla="*/ 2928366 h 3904488"/>
                <a:gd name="connsiteX1" fmla="*/ 261551 w 3904488"/>
                <a:gd name="connsiteY1" fmla="*/ 976122 h 3904488"/>
                <a:gd name="connsiteX2" fmla="*/ 1952244 w 3904488"/>
                <a:gd name="connsiteY2" fmla="*/ 0 h 3904488"/>
                <a:gd name="connsiteX3" fmla="*/ 1952244 w 3904488"/>
                <a:gd name="connsiteY3" fmla="*/ 1952244 h 3904488"/>
                <a:gd name="connsiteX4" fmla="*/ 261551 w 3904488"/>
                <a:gd name="connsiteY4" fmla="*/ 2928366 h 39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4488" h="3904488">
                  <a:moveTo>
                    <a:pt x="261551" y="2928366"/>
                  </a:moveTo>
                  <a:cubicBezTo>
                    <a:pt x="-87184" y="2324340"/>
                    <a:pt x="-87184" y="1580148"/>
                    <a:pt x="261551" y="976122"/>
                  </a:cubicBezTo>
                  <a:cubicBezTo>
                    <a:pt x="610286" y="372096"/>
                    <a:pt x="1254774" y="0"/>
                    <a:pt x="1952244" y="0"/>
                  </a:cubicBezTo>
                  <a:lnTo>
                    <a:pt x="1952244" y="1952244"/>
                  </a:lnTo>
                  <a:lnTo>
                    <a:pt x="261551" y="292836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38658" tIns="787273" rIns="2181733" bIns="1856359" numCol="1" spcCol="1270" anchor="ctr" anchorCtr="0">
              <a:noAutofit/>
            </a:bodyPr>
            <a:lstStyle/>
            <a:p>
              <a:pPr lvl="0" algn="ctr" defTabSz="711200">
                <a:lnSpc>
                  <a:spcPct val="90000"/>
                </a:lnSpc>
                <a:spcBef>
                  <a:spcPct val="0"/>
                </a:spcBef>
                <a:spcAft>
                  <a:spcPct val="35000"/>
                </a:spcAft>
              </a:pPr>
              <a:r>
                <a:rPr lang="en-US" b="1" kern="1200" dirty="0">
                  <a:solidFill>
                    <a:schemeClr val="tx1"/>
                  </a:solidFill>
                </a:rPr>
                <a:t>Current Population Survey (Household Survey)</a:t>
              </a:r>
            </a:p>
          </p:txBody>
        </p:sp>
      </p:grpSp>
      <p:sp>
        <p:nvSpPr>
          <p:cNvPr id="9" name="Rounded Rectangular Callout 8"/>
          <p:cNvSpPr/>
          <p:nvPr/>
        </p:nvSpPr>
        <p:spPr>
          <a:xfrm>
            <a:off x="329348" y="1981200"/>
            <a:ext cx="1700948" cy="1600200"/>
          </a:xfrm>
          <a:prstGeom prst="wedgeRoundRectCallout">
            <a:avLst>
              <a:gd name="adj1" fmla="val 75216"/>
              <a:gd name="adj2" fmla="val -5585"/>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Census Population Counts</a:t>
            </a:r>
          </a:p>
        </p:txBody>
      </p:sp>
      <p:sp>
        <p:nvSpPr>
          <p:cNvPr id="10" name="Rounded Rectangular Callout 9"/>
          <p:cNvSpPr/>
          <p:nvPr/>
        </p:nvSpPr>
        <p:spPr>
          <a:xfrm>
            <a:off x="6919362" y="1828800"/>
            <a:ext cx="2072238" cy="1752600"/>
          </a:xfrm>
          <a:prstGeom prst="wedgeRoundRectCallout">
            <a:avLst>
              <a:gd name="adj1" fmla="val -67439"/>
              <a:gd name="adj2" fmla="val -8873"/>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Quarterly Census of Employment and Wages</a:t>
            </a:r>
          </a:p>
        </p:txBody>
      </p:sp>
      <p:sp>
        <p:nvSpPr>
          <p:cNvPr id="11" name="Rounded Rectangular Callout 10"/>
          <p:cNvSpPr/>
          <p:nvPr/>
        </p:nvSpPr>
        <p:spPr>
          <a:xfrm>
            <a:off x="6531208" y="5029200"/>
            <a:ext cx="2384192" cy="1600200"/>
          </a:xfrm>
          <a:prstGeom prst="wedgeRoundRectCallout">
            <a:avLst>
              <a:gd name="adj1" fmla="val -65769"/>
              <a:gd name="adj2" fmla="val -40300"/>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National Unemployment Rate</a:t>
            </a:r>
          </a:p>
        </p:txBody>
      </p:sp>
    </p:spTree>
    <p:extLst>
      <p:ext uri="{BB962C8B-B14F-4D97-AF65-F5344CB8AC3E}">
        <p14:creationId xmlns:p14="http://schemas.microsoft.com/office/powerpoint/2010/main" val="1186908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rPr>
              <a:t>Step 3: Divvy Employment / Unemployed out to Local Areas</a:t>
            </a:r>
          </a:p>
        </p:txBody>
      </p:sp>
      <p:sp>
        <p:nvSpPr>
          <p:cNvPr id="3" name="Content Placeholder 2"/>
          <p:cNvSpPr>
            <a:spLocks noGrp="1"/>
          </p:cNvSpPr>
          <p:nvPr>
            <p:ph idx="1"/>
          </p:nvPr>
        </p:nvSpPr>
        <p:spPr/>
        <p:txBody>
          <a:bodyPr>
            <a:normAutofit fontScale="85000" lnSpcReduction="10000"/>
          </a:bodyPr>
          <a:lstStyle/>
          <a:p>
            <a:r>
              <a:rPr lang="en-US" dirty="0"/>
              <a:t>County cannot have more jobs than people</a:t>
            </a:r>
          </a:p>
          <a:p>
            <a:pPr lvl="1"/>
            <a:r>
              <a:rPr lang="en-US" dirty="0"/>
              <a:t>Know the number of people based on </a:t>
            </a:r>
            <a:r>
              <a:rPr lang="en-US" dirty="0">
                <a:solidFill>
                  <a:schemeClr val="accent1"/>
                </a:solidFill>
              </a:rPr>
              <a:t>Census Population Data</a:t>
            </a:r>
          </a:p>
          <a:p>
            <a:pPr lvl="2"/>
            <a:endParaRPr lang="en-US" dirty="0">
              <a:solidFill>
                <a:schemeClr val="accent1"/>
              </a:solidFill>
            </a:endParaRPr>
          </a:p>
          <a:p>
            <a:pPr lvl="2"/>
            <a:endParaRPr lang="en-US" dirty="0">
              <a:solidFill>
                <a:schemeClr val="accent1"/>
              </a:solidFill>
            </a:endParaRPr>
          </a:p>
          <a:p>
            <a:r>
              <a:rPr lang="en-US" dirty="0"/>
              <a:t>Employment initially allocated to counties based on annual employment counts from </a:t>
            </a:r>
            <a:r>
              <a:rPr lang="en-US" dirty="0">
                <a:solidFill>
                  <a:schemeClr val="accent1"/>
                </a:solidFill>
              </a:rPr>
              <a:t>Quarterly Census of Employment and Wages (and other data).</a:t>
            </a:r>
          </a:p>
          <a:p>
            <a:pPr lvl="1"/>
            <a:r>
              <a:rPr lang="en-US" dirty="0"/>
              <a:t>Mandatory reporting of employment for UI purposes</a:t>
            </a:r>
          </a:p>
          <a:p>
            <a:pPr lvl="1"/>
            <a:r>
              <a:rPr lang="en-US" dirty="0"/>
              <a:t>Census of all payroll employment, not survey estimate</a:t>
            </a:r>
          </a:p>
          <a:p>
            <a:pPr lvl="3"/>
            <a:endParaRPr lang="en-US" dirty="0"/>
          </a:p>
          <a:p>
            <a:pPr lvl="3"/>
            <a:endParaRPr lang="en-US" dirty="0"/>
          </a:p>
          <a:p>
            <a:r>
              <a:rPr lang="en-US" dirty="0"/>
              <a:t>Change in initial level based on claims and employer survey</a:t>
            </a:r>
          </a:p>
        </p:txBody>
      </p:sp>
    </p:spTree>
    <p:extLst>
      <p:ext uri="{BB962C8B-B14F-4D97-AF65-F5344CB8AC3E}">
        <p14:creationId xmlns:p14="http://schemas.microsoft.com/office/powerpoint/2010/main" val="2500649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rPr>
              <a:t>Step 4: Allocate County Employment/ Unemployment to Reservations</a:t>
            </a:r>
          </a:p>
        </p:txBody>
      </p:sp>
      <p:sp>
        <p:nvSpPr>
          <p:cNvPr id="3" name="Content Placeholder 2"/>
          <p:cNvSpPr>
            <a:spLocks noGrp="1"/>
          </p:cNvSpPr>
          <p:nvPr>
            <p:ph idx="1"/>
          </p:nvPr>
        </p:nvSpPr>
        <p:spPr>
          <a:xfrm>
            <a:off x="152400" y="1524000"/>
            <a:ext cx="8763000" cy="4724400"/>
          </a:xfrm>
        </p:spPr>
        <p:txBody>
          <a:bodyPr>
            <a:normAutofit/>
          </a:bodyPr>
          <a:lstStyle/>
          <a:p>
            <a:r>
              <a:rPr lang="en-US" sz="2800" dirty="0"/>
              <a:t>Use ratios from </a:t>
            </a:r>
            <a:r>
              <a:rPr lang="en-US" sz="2800" dirty="0">
                <a:solidFill>
                  <a:schemeClr val="accent1"/>
                </a:solidFill>
              </a:rPr>
              <a:t>American Community Survey </a:t>
            </a:r>
            <a:r>
              <a:rPr lang="en-US" sz="2800" dirty="0"/>
              <a:t>data to allocate employed / unemployed</a:t>
            </a:r>
          </a:p>
        </p:txBody>
      </p:sp>
      <p:pic>
        <p:nvPicPr>
          <p:cNvPr id="7" name="Picture 6">
            <a:extLst>
              <a:ext uri="{FF2B5EF4-FFF2-40B4-BE49-F238E27FC236}">
                <a16:creationId xmlns:a16="http://schemas.microsoft.com/office/drawing/2014/main" id="{8EE0DB34-CAC2-D58C-F73E-31EC1B9ECEA4}"/>
              </a:ext>
            </a:extLst>
          </p:cNvPr>
          <p:cNvPicPr>
            <a:picLocks noChangeAspect="1"/>
          </p:cNvPicPr>
          <p:nvPr/>
        </p:nvPicPr>
        <p:blipFill>
          <a:blip r:embed="rId2"/>
          <a:stretch>
            <a:fillRect/>
          </a:stretch>
        </p:blipFill>
        <p:spPr>
          <a:xfrm>
            <a:off x="180320" y="2819400"/>
            <a:ext cx="8707159" cy="2851595"/>
          </a:xfrm>
          <a:prstGeom prst="rect">
            <a:avLst/>
          </a:prstGeom>
        </p:spPr>
      </p:pic>
      <p:sp>
        <p:nvSpPr>
          <p:cNvPr id="9" name="TextBox 1">
            <a:extLst>
              <a:ext uri="{FF2B5EF4-FFF2-40B4-BE49-F238E27FC236}">
                <a16:creationId xmlns:a16="http://schemas.microsoft.com/office/drawing/2014/main" id="{C74099DB-322C-144F-CEEA-90CC1B6C8BCC}"/>
              </a:ext>
            </a:extLst>
          </p:cNvPr>
          <p:cNvSpPr txBox="1"/>
          <p:nvPr/>
        </p:nvSpPr>
        <p:spPr>
          <a:xfrm>
            <a:off x="4114800" y="6553200"/>
            <a:ext cx="5105400"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t>Uses population shares from 2009-2013 ACS. BLS plans to update population shares in 2025</a:t>
            </a:r>
          </a:p>
        </p:txBody>
      </p:sp>
    </p:spTree>
    <p:extLst>
      <p:ext uri="{BB962C8B-B14F-4D97-AF65-F5344CB8AC3E}">
        <p14:creationId xmlns:p14="http://schemas.microsoft.com/office/powerpoint/2010/main" val="1470998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solidFill>
              </a:rPr>
              <a:t>Step 4: Continued…</a:t>
            </a:r>
          </a:p>
        </p:txBody>
      </p:sp>
      <p:sp>
        <p:nvSpPr>
          <p:cNvPr id="3" name="Content Placeholder 2"/>
          <p:cNvSpPr>
            <a:spLocks noGrp="1"/>
          </p:cNvSpPr>
          <p:nvPr>
            <p:ph idx="1"/>
          </p:nvPr>
        </p:nvSpPr>
        <p:spPr>
          <a:xfrm>
            <a:off x="152400" y="1524000"/>
            <a:ext cx="8763000" cy="4724400"/>
          </a:xfrm>
        </p:spPr>
        <p:txBody>
          <a:bodyPr>
            <a:normAutofit/>
          </a:bodyPr>
          <a:lstStyle/>
          <a:p>
            <a:r>
              <a:rPr lang="en-US" sz="2800" dirty="0"/>
              <a:t>Use ratios from </a:t>
            </a:r>
            <a:r>
              <a:rPr lang="en-US" sz="2800" dirty="0">
                <a:solidFill>
                  <a:schemeClr val="accent1"/>
                </a:solidFill>
              </a:rPr>
              <a:t>American Community Survey </a:t>
            </a:r>
            <a:r>
              <a:rPr lang="en-US" sz="2800" dirty="0"/>
              <a:t>data to allocate </a:t>
            </a:r>
            <a:r>
              <a:rPr lang="en-US" sz="2800" dirty="0">
                <a:solidFill>
                  <a:schemeClr val="accent1"/>
                </a:solidFill>
              </a:rPr>
              <a:t>BLS</a:t>
            </a:r>
            <a:r>
              <a:rPr lang="en-US" sz="2800" dirty="0">
                <a:solidFill>
                  <a:schemeClr val="accent1">
                    <a:lumMod val="75000"/>
                  </a:schemeClr>
                </a:solidFill>
              </a:rPr>
              <a:t> </a:t>
            </a:r>
            <a:r>
              <a:rPr lang="en-US" sz="2800" dirty="0"/>
              <a:t>employed / unemployed</a:t>
            </a:r>
          </a:p>
        </p:txBody>
      </p:sp>
      <p:pic>
        <p:nvPicPr>
          <p:cNvPr id="5" name="Picture 4">
            <a:extLst>
              <a:ext uri="{FF2B5EF4-FFF2-40B4-BE49-F238E27FC236}">
                <a16:creationId xmlns:a16="http://schemas.microsoft.com/office/drawing/2014/main" id="{DB96D578-62F3-26CA-4727-443E41C35329}"/>
              </a:ext>
            </a:extLst>
          </p:cNvPr>
          <p:cNvPicPr>
            <a:picLocks noChangeAspect="1"/>
          </p:cNvPicPr>
          <p:nvPr/>
        </p:nvPicPr>
        <p:blipFill>
          <a:blip r:embed="rId2"/>
          <a:stretch>
            <a:fillRect/>
          </a:stretch>
        </p:blipFill>
        <p:spPr>
          <a:xfrm>
            <a:off x="271462" y="2743200"/>
            <a:ext cx="8601075" cy="3238500"/>
          </a:xfrm>
          <a:prstGeom prst="rect">
            <a:avLst/>
          </a:prstGeom>
        </p:spPr>
      </p:pic>
    </p:spTree>
    <p:extLst>
      <p:ext uri="{BB962C8B-B14F-4D97-AF65-F5344CB8AC3E}">
        <p14:creationId xmlns:p14="http://schemas.microsoft.com/office/powerpoint/2010/main" val="35582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Unemployment Rate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2133600"/>
                <a:ext cx="8763000" cy="4038600"/>
              </a:xfrm>
            </p:spPr>
            <p:txBody>
              <a:bodyPr/>
              <a:lstStyle/>
              <a:p>
                <a:pPr marL="0" indent="0" algn="ctr">
                  <a:buNone/>
                </a:pPr>
                <a:r>
                  <a:rPr lang="en-US" dirty="0"/>
                  <a:t>percent of the labor force looking for work</a:t>
                </a:r>
              </a:p>
              <a:p>
                <a:pPr marL="0" indent="0" algn="ctr">
                  <a:buNone/>
                </a:pPr>
                <a:endParaRPr lang="en-US" dirty="0"/>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𝑈𝑛𝑒𝑚𝑝𝑙𝑜𝑦𝑚𝑒𝑛𝑡</m:t>
                      </m:r>
                      <m:r>
                        <a:rPr lang="en-US" b="0" i="1" smtClean="0">
                          <a:latin typeface="Cambria Math" panose="02040503050406030204" pitchFamily="18" charset="0"/>
                        </a:rPr>
                        <m:t> </m:t>
                      </m:r>
                      <m:r>
                        <a:rPr lang="en-US" b="0" i="1" smtClean="0">
                          <a:latin typeface="Cambria Math" panose="02040503050406030204" pitchFamily="18" charset="0"/>
                        </a:rPr>
                        <m:t>𝑅𝑎𝑡𝑒</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𝑢𝑛𝑒𝑚𝑝𝑙𝑜𝑦𝑒𝑑</m:t>
                          </m:r>
                          <m:r>
                            <a:rPr lang="en-US" b="0" i="1" smtClean="0">
                              <a:latin typeface="Cambria Math" panose="02040503050406030204" pitchFamily="18" charset="0"/>
                            </a:rPr>
                            <m:t> </m:t>
                          </m:r>
                          <m:r>
                            <a:rPr lang="en-US" b="0" i="1" smtClean="0">
                              <a:latin typeface="Cambria Math" panose="02040503050406030204" pitchFamily="18" charset="0"/>
                            </a:rPr>
                            <m:t>𝑝𝑒𝑟𝑠𝑜𝑛𝑠</m:t>
                          </m:r>
                        </m:num>
                        <m:den>
                          <m:r>
                            <a:rPr lang="en-US" b="0" i="1" smtClean="0">
                              <a:latin typeface="Cambria Math" panose="02040503050406030204" pitchFamily="18" charset="0"/>
                            </a:rPr>
                            <m:t>𝑙𝑎𝑏𝑜𝑟</m:t>
                          </m:r>
                          <m:r>
                            <a:rPr lang="en-US" b="0" i="1" smtClean="0">
                              <a:latin typeface="Cambria Math" panose="02040503050406030204" pitchFamily="18" charset="0"/>
                            </a:rPr>
                            <m:t> </m:t>
                          </m:r>
                          <m:r>
                            <a:rPr lang="en-US" b="0" i="1" smtClean="0">
                              <a:latin typeface="Cambria Math" panose="02040503050406030204" pitchFamily="18" charset="0"/>
                            </a:rPr>
                            <m:t>𝑓𝑜𝑟𝑐𝑒</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2133600"/>
                <a:ext cx="8763000" cy="4038600"/>
              </a:xfrm>
              <a:blipFill rotWithShape="0">
                <a:blip r:embed="rId2"/>
                <a:stretch>
                  <a:fillRect t="-1961"/>
                </a:stretch>
              </a:blipFill>
            </p:spPr>
            <p:txBody>
              <a:bodyPr/>
              <a:lstStyle/>
              <a:p>
                <a:r>
                  <a:rPr lang="en-US">
                    <a:noFill/>
                  </a:rPr>
                  <a:t> </a:t>
                </a:r>
              </a:p>
            </p:txBody>
          </p:sp>
        </mc:Fallback>
      </mc:AlternateContent>
    </p:spTree>
    <p:extLst>
      <p:ext uri="{BB962C8B-B14F-4D97-AF65-F5344CB8AC3E}">
        <p14:creationId xmlns:p14="http://schemas.microsoft.com/office/powerpoint/2010/main" val="831201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lumMod val="75000"/>
                  </a:schemeClr>
                </a:solidFill>
              </a:rPr>
              <a:t>2022 Unemployment Rates for</a:t>
            </a:r>
            <a:br>
              <a:rPr lang="en-US" dirty="0">
                <a:solidFill>
                  <a:schemeClr val="accent6">
                    <a:lumMod val="75000"/>
                  </a:schemeClr>
                </a:solidFill>
              </a:rPr>
            </a:br>
            <a:r>
              <a:rPr lang="en-US" dirty="0">
                <a:solidFill>
                  <a:schemeClr val="accent6">
                    <a:lumMod val="75000"/>
                  </a:schemeClr>
                </a:solidFill>
              </a:rPr>
              <a:t>Regions and Reservations</a:t>
            </a:r>
          </a:p>
        </p:txBody>
      </p:sp>
      <p:pic>
        <p:nvPicPr>
          <p:cNvPr id="7" name="Picture 6">
            <a:extLst>
              <a:ext uri="{FF2B5EF4-FFF2-40B4-BE49-F238E27FC236}">
                <a16:creationId xmlns:a16="http://schemas.microsoft.com/office/drawing/2014/main" id="{25A0F256-3FAD-AF1F-4E27-63B29F575A90}"/>
              </a:ext>
            </a:extLst>
          </p:cNvPr>
          <p:cNvPicPr>
            <a:picLocks noChangeAspect="1"/>
          </p:cNvPicPr>
          <p:nvPr/>
        </p:nvPicPr>
        <p:blipFill rotWithShape="1">
          <a:blip r:embed="rId2"/>
          <a:srcRect t="7637"/>
          <a:stretch/>
        </p:blipFill>
        <p:spPr>
          <a:xfrm>
            <a:off x="1066800" y="1752600"/>
            <a:ext cx="7531002" cy="4267200"/>
          </a:xfrm>
          <a:prstGeom prst="rect">
            <a:avLst/>
          </a:prstGeom>
        </p:spPr>
      </p:pic>
    </p:spTree>
    <p:extLst>
      <p:ext uri="{BB962C8B-B14F-4D97-AF65-F5344CB8AC3E}">
        <p14:creationId xmlns:p14="http://schemas.microsoft.com/office/powerpoint/2010/main" val="3902995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Step 5:  End of Year Benchmarking</a:t>
            </a:r>
          </a:p>
        </p:txBody>
      </p:sp>
      <p:sp>
        <p:nvSpPr>
          <p:cNvPr id="3" name="Content Placeholder 2"/>
          <p:cNvSpPr>
            <a:spLocks noGrp="1"/>
          </p:cNvSpPr>
          <p:nvPr>
            <p:ph idx="1"/>
          </p:nvPr>
        </p:nvSpPr>
        <p:spPr>
          <a:xfrm>
            <a:off x="228600" y="1905000"/>
            <a:ext cx="8686800" cy="4267200"/>
          </a:xfrm>
        </p:spPr>
        <p:txBody>
          <a:bodyPr>
            <a:normAutofit/>
          </a:bodyPr>
          <a:lstStyle/>
          <a:p>
            <a:r>
              <a:rPr lang="en-US" sz="2800" dirty="0"/>
              <a:t>Use known employment totals from </a:t>
            </a:r>
            <a:r>
              <a:rPr lang="en-US" sz="2800" dirty="0">
                <a:solidFill>
                  <a:schemeClr val="accent1">
                    <a:lumMod val="60000"/>
                    <a:lumOff val="40000"/>
                  </a:schemeClr>
                </a:solidFill>
              </a:rPr>
              <a:t>Quarterly Census of Employment and Wages</a:t>
            </a:r>
            <a:r>
              <a:rPr lang="en-US" sz="2800" dirty="0"/>
              <a:t> to re-estimate monthly data</a:t>
            </a:r>
          </a:p>
          <a:p>
            <a:pPr lvl="1"/>
            <a:r>
              <a:rPr lang="en-US" sz="2400" dirty="0"/>
              <a:t>Reduce variance and better allocation to local areas</a:t>
            </a:r>
          </a:p>
          <a:p>
            <a:pPr lvl="1"/>
            <a:endParaRPr lang="en-US" sz="2400" dirty="0"/>
          </a:p>
          <a:p>
            <a:r>
              <a:rPr lang="en-US" sz="2800" dirty="0"/>
              <a:t>Update </a:t>
            </a:r>
            <a:r>
              <a:rPr lang="en-US" sz="2800" dirty="0">
                <a:solidFill>
                  <a:schemeClr val="accent1">
                    <a:lumMod val="60000"/>
                    <a:lumOff val="40000"/>
                  </a:schemeClr>
                </a:solidFill>
              </a:rPr>
              <a:t>population </a:t>
            </a:r>
            <a:r>
              <a:rPr lang="en-US" sz="2800" dirty="0"/>
              <a:t>controls</a:t>
            </a:r>
          </a:p>
          <a:p>
            <a:endParaRPr lang="en-US" sz="2800" dirty="0"/>
          </a:p>
          <a:p>
            <a:r>
              <a:rPr lang="en-US" sz="2800" dirty="0"/>
              <a:t>Re-estimate data</a:t>
            </a:r>
          </a:p>
          <a:p>
            <a:pPr lvl="1"/>
            <a:r>
              <a:rPr lang="en-US" sz="2400" dirty="0"/>
              <a:t>Reduces variance and improves trend accuracy</a:t>
            </a:r>
          </a:p>
          <a:p>
            <a:endParaRPr lang="en-US" dirty="0"/>
          </a:p>
        </p:txBody>
      </p:sp>
    </p:spTree>
    <p:extLst>
      <p:ext uri="{BB962C8B-B14F-4D97-AF65-F5344CB8AC3E}">
        <p14:creationId xmlns:p14="http://schemas.microsoft.com/office/powerpoint/2010/main" val="3101049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Criticisms</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689820"/>
            <a:ext cx="3124200" cy="4512544"/>
          </a:xfrm>
          <a:prstGeom prst="rect">
            <a:avLst/>
          </a:prstGeom>
        </p:spPr>
      </p:pic>
      <p:sp>
        <p:nvSpPr>
          <p:cNvPr id="3" name="Content Placeholder 2"/>
          <p:cNvSpPr>
            <a:spLocks noGrp="1"/>
          </p:cNvSpPr>
          <p:nvPr>
            <p:ph sz="half" idx="2"/>
          </p:nvPr>
        </p:nvSpPr>
        <p:spPr>
          <a:xfrm>
            <a:off x="3733800" y="2971800"/>
            <a:ext cx="5029200" cy="3230564"/>
          </a:xfrm>
        </p:spPr>
        <p:txBody>
          <a:bodyPr>
            <a:normAutofit fontScale="85000" lnSpcReduction="10000"/>
          </a:bodyPr>
          <a:lstStyle/>
          <a:p>
            <a:pPr marL="0" indent="0">
              <a:buNone/>
            </a:pPr>
            <a:endParaRPr lang="en-US" dirty="0"/>
          </a:p>
          <a:p>
            <a:r>
              <a:rPr lang="en-US" dirty="0"/>
              <a:t>Data collection challenges in rural areas, especially reservations</a:t>
            </a:r>
          </a:p>
          <a:p>
            <a:endParaRPr lang="en-US" dirty="0"/>
          </a:p>
          <a:p>
            <a:r>
              <a:rPr lang="en-US" dirty="0"/>
              <a:t>Tribal sovereignty removes some data</a:t>
            </a:r>
          </a:p>
          <a:p>
            <a:endParaRPr lang="en-US" dirty="0"/>
          </a:p>
          <a:p>
            <a:r>
              <a:rPr lang="en-US" dirty="0"/>
              <a:t>No data collected on tribe or race</a:t>
            </a:r>
          </a:p>
          <a:p>
            <a:endParaRPr lang="en-US" dirty="0"/>
          </a:p>
        </p:txBody>
      </p:sp>
      <p:sp>
        <p:nvSpPr>
          <p:cNvPr id="5" name="TextBox 4"/>
          <p:cNvSpPr txBox="1"/>
          <p:nvPr/>
        </p:nvSpPr>
        <p:spPr>
          <a:xfrm>
            <a:off x="3886200" y="1905000"/>
            <a:ext cx="4419600" cy="1200329"/>
          </a:xfrm>
          <a:prstGeom prst="rect">
            <a:avLst/>
          </a:prstGeom>
          <a:noFill/>
        </p:spPr>
        <p:txBody>
          <a:bodyPr wrap="square" rtlCol="0">
            <a:spAutoFit/>
          </a:bodyPr>
          <a:lstStyle/>
          <a:p>
            <a:pPr algn="ctr"/>
            <a:r>
              <a:rPr lang="en-US" sz="2400" b="1" dirty="0">
                <a:solidFill>
                  <a:schemeClr val="accent3"/>
                </a:solidFill>
              </a:rPr>
              <a:t>This method is obviously not perfect for Montana’s small populations.</a:t>
            </a:r>
          </a:p>
        </p:txBody>
      </p:sp>
    </p:spTree>
    <p:extLst>
      <p:ext uri="{BB962C8B-B14F-4D97-AF65-F5344CB8AC3E}">
        <p14:creationId xmlns:p14="http://schemas.microsoft.com/office/powerpoint/2010/main" val="2987479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rPr>
              <a:t>Criticisms:</a:t>
            </a:r>
            <a:br>
              <a:rPr lang="en-US" dirty="0">
                <a:solidFill>
                  <a:schemeClr val="accent6"/>
                </a:solidFill>
              </a:rPr>
            </a:br>
            <a:r>
              <a:rPr lang="en-US" dirty="0">
                <a:solidFill>
                  <a:schemeClr val="accent6"/>
                </a:solidFill>
              </a:rPr>
              <a:t>Step 1: National Unemployment Rate</a:t>
            </a:r>
          </a:p>
        </p:txBody>
      </p:sp>
      <p:sp>
        <p:nvSpPr>
          <p:cNvPr id="3" name="Content Placeholder 2"/>
          <p:cNvSpPr>
            <a:spLocks noGrp="1"/>
          </p:cNvSpPr>
          <p:nvPr>
            <p:ph idx="1"/>
          </p:nvPr>
        </p:nvSpPr>
        <p:spPr>
          <a:xfrm>
            <a:off x="228600" y="1600200"/>
            <a:ext cx="8686800" cy="4572000"/>
          </a:xfrm>
        </p:spPr>
        <p:txBody>
          <a:bodyPr>
            <a:normAutofit fontScale="92500" lnSpcReduction="20000"/>
          </a:bodyPr>
          <a:lstStyle/>
          <a:p>
            <a:r>
              <a:rPr lang="en-US" dirty="0"/>
              <a:t>Estimated from the </a:t>
            </a:r>
            <a:r>
              <a:rPr lang="en-US" dirty="0">
                <a:solidFill>
                  <a:schemeClr val="accent1"/>
                </a:solidFill>
              </a:rPr>
              <a:t>Current Population Survey</a:t>
            </a:r>
          </a:p>
          <a:p>
            <a:pPr lvl="5"/>
            <a:endParaRPr lang="en-US" dirty="0"/>
          </a:p>
          <a:p>
            <a:pPr lvl="1"/>
            <a:r>
              <a:rPr lang="en-US" dirty="0"/>
              <a:t>Telephone Survey about 60,000 households (110,000 people)</a:t>
            </a:r>
          </a:p>
          <a:p>
            <a:pPr lvl="2"/>
            <a:r>
              <a:rPr lang="en-US" dirty="0"/>
              <a:t>740 households in Montana</a:t>
            </a:r>
          </a:p>
          <a:p>
            <a:pPr lvl="4"/>
            <a:endParaRPr lang="en-US" dirty="0"/>
          </a:p>
          <a:p>
            <a:pPr lvl="1"/>
            <a:r>
              <a:rPr lang="en-US" dirty="0"/>
              <a:t>Cluster-based design using </a:t>
            </a:r>
            <a:r>
              <a:rPr lang="en-US" dirty="0">
                <a:solidFill>
                  <a:schemeClr val="accent1"/>
                </a:solidFill>
              </a:rPr>
              <a:t>Census population data</a:t>
            </a:r>
          </a:p>
          <a:p>
            <a:pPr lvl="2"/>
            <a:endParaRPr lang="en-US" dirty="0"/>
          </a:p>
          <a:p>
            <a:pPr lvl="2"/>
            <a:endParaRPr lang="en-US" dirty="0"/>
          </a:p>
          <a:p>
            <a:r>
              <a:rPr lang="en-US" dirty="0"/>
              <a:t>Larger populations require lower relative sample sizes</a:t>
            </a:r>
          </a:p>
          <a:p>
            <a:pPr lvl="1"/>
            <a:r>
              <a:rPr lang="en-US" dirty="0"/>
              <a:t>Reduces cost of producing labor statistics</a:t>
            </a:r>
          </a:p>
        </p:txBody>
      </p:sp>
      <p:sp>
        <p:nvSpPr>
          <p:cNvPr id="5" name="Left Arrow 4"/>
          <p:cNvSpPr/>
          <p:nvPr/>
        </p:nvSpPr>
        <p:spPr>
          <a:xfrm>
            <a:off x="5181600" y="1905000"/>
            <a:ext cx="3276600" cy="1828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Concerns about the use of telephones on reservations</a:t>
            </a:r>
          </a:p>
        </p:txBody>
      </p:sp>
      <p:sp>
        <p:nvSpPr>
          <p:cNvPr id="6" name="Left Arrow 5"/>
          <p:cNvSpPr/>
          <p:nvPr/>
        </p:nvSpPr>
        <p:spPr>
          <a:xfrm>
            <a:off x="4572000" y="4495800"/>
            <a:ext cx="3886200" cy="1828800"/>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Over-sample reservation areas, but still small population</a:t>
            </a:r>
          </a:p>
        </p:txBody>
      </p:sp>
    </p:spTree>
    <p:extLst>
      <p:ext uri="{BB962C8B-B14F-4D97-AF65-F5344CB8AC3E}">
        <p14:creationId xmlns:p14="http://schemas.microsoft.com/office/powerpoint/2010/main" val="188165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6"/>
                </a:solidFill>
              </a:rPr>
              <a:t>Criticisms:  Step 2:  Divvy Employment out to States Based on State-Level Data</a:t>
            </a:r>
          </a:p>
        </p:txBody>
      </p:sp>
      <p:sp>
        <p:nvSpPr>
          <p:cNvPr id="3" name="Content Placeholder 2"/>
          <p:cNvSpPr>
            <a:spLocks noGrp="1"/>
          </p:cNvSpPr>
          <p:nvPr>
            <p:ph idx="1"/>
          </p:nvPr>
        </p:nvSpPr>
        <p:spPr/>
        <p:txBody>
          <a:bodyPr>
            <a:normAutofit lnSpcReduction="10000"/>
          </a:bodyPr>
          <a:lstStyle/>
          <a:p>
            <a:r>
              <a:rPr lang="en-US" sz="2600" dirty="0"/>
              <a:t>Montana is too small of a population / sample to produce estimates only on telephone survey.  Supplemental data needed.</a:t>
            </a:r>
          </a:p>
          <a:p>
            <a:pPr lvl="3"/>
            <a:endParaRPr lang="en-US" dirty="0"/>
          </a:p>
          <a:p>
            <a:pPr marL="971550" lvl="1" indent="-514350">
              <a:buFont typeface="+mj-lt"/>
              <a:buAutoNum type="arabicPeriod"/>
            </a:pPr>
            <a:r>
              <a:rPr lang="en-US" dirty="0">
                <a:solidFill>
                  <a:schemeClr val="accent1"/>
                </a:solidFill>
              </a:rPr>
              <a:t>Current Employment Estimates</a:t>
            </a:r>
          </a:p>
          <a:p>
            <a:pPr marL="1371600" lvl="2" indent="-514350"/>
            <a:r>
              <a:rPr lang="en-US" dirty="0"/>
              <a:t>Survey of 3,600 Montana employers each month</a:t>
            </a:r>
          </a:p>
          <a:p>
            <a:pPr marL="1828800" lvl="3" indent="-514350"/>
            <a:r>
              <a:rPr lang="en-US" dirty="0"/>
              <a:t>Most reported automatically by national employers</a:t>
            </a:r>
          </a:p>
          <a:p>
            <a:pPr marL="1828800" lvl="3" indent="-514350"/>
            <a:endParaRPr lang="en-US" dirty="0"/>
          </a:p>
          <a:p>
            <a:pPr marL="971550" lvl="1" indent="-514350">
              <a:buFont typeface="+mj-lt"/>
              <a:buAutoNum type="arabicPeriod"/>
            </a:pPr>
            <a:r>
              <a:rPr lang="en-US" dirty="0">
                <a:solidFill>
                  <a:schemeClr val="accent1"/>
                </a:solidFill>
              </a:rPr>
              <a:t>Unemployment Insurance Claims</a:t>
            </a:r>
          </a:p>
          <a:p>
            <a:pPr lvl="2"/>
            <a:r>
              <a:rPr lang="en-US" dirty="0"/>
              <a:t>Only about 30% to 40% of unemployed people receive claims</a:t>
            </a:r>
          </a:p>
          <a:p>
            <a:pPr lvl="2"/>
            <a:r>
              <a:rPr lang="en-US" dirty="0"/>
              <a:t>Most important for tracking sudden changes, like layoffs</a:t>
            </a:r>
          </a:p>
        </p:txBody>
      </p:sp>
      <p:sp>
        <p:nvSpPr>
          <p:cNvPr id="5" name="Left Arrow 4"/>
          <p:cNvSpPr/>
          <p:nvPr/>
        </p:nvSpPr>
        <p:spPr>
          <a:xfrm rot="20433279">
            <a:off x="5181600" y="1905000"/>
            <a:ext cx="3276600" cy="1828800"/>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Includes tribal businesses</a:t>
            </a:r>
          </a:p>
        </p:txBody>
      </p:sp>
      <p:sp>
        <p:nvSpPr>
          <p:cNvPr id="6" name="Left Arrow 5"/>
          <p:cNvSpPr/>
          <p:nvPr/>
        </p:nvSpPr>
        <p:spPr>
          <a:xfrm rot="20433279">
            <a:off x="5176934" y="3962400"/>
            <a:ext cx="3276600" cy="1828800"/>
          </a:xfrm>
          <a:prstGeom prst="leftArrow">
            <a:avLst>
              <a:gd name="adj1" fmla="val 71056"/>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Some reservations have their own UI programs</a:t>
            </a:r>
          </a:p>
          <a:p>
            <a:pPr algn="ctr"/>
            <a:r>
              <a:rPr lang="en-US" b="1" dirty="0">
                <a:solidFill>
                  <a:schemeClr val="tx1"/>
                </a:solidFill>
              </a:rPr>
              <a:t>(data sharing)</a:t>
            </a:r>
          </a:p>
        </p:txBody>
      </p:sp>
    </p:spTree>
    <p:extLst>
      <p:ext uri="{BB962C8B-B14F-4D97-AF65-F5344CB8AC3E}">
        <p14:creationId xmlns:p14="http://schemas.microsoft.com/office/powerpoint/2010/main" val="157280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6"/>
                </a:solidFill>
              </a:rPr>
              <a:t>Criticisms on Step 3: Divvy Employment / Unemployed out to Local Areas</a:t>
            </a:r>
          </a:p>
        </p:txBody>
      </p:sp>
      <p:sp>
        <p:nvSpPr>
          <p:cNvPr id="3" name="Content Placeholder 2"/>
          <p:cNvSpPr>
            <a:spLocks noGrp="1"/>
          </p:cNvSpPr>
          <p:nvPr>
            <p:ph idx="1"/>
          </p:nvPr>
        </p:nvSpPr>
        <p:spPr/>
        <p:txBody>
          <a:bodyPr>
            <a:normAutofit fontScale="85000" lnSpcReduction="10000"/>
          </a:bodyPr>
          <a:lstStyle/>
          <a:p>
            <a:r>
              <a:rPr lang="en-US" dirty="0"/>
              <a:t>County cannot have more jobs than people</a:t>
            </a:r>
          </a:p>
          <a:p>
            <a:pPr lvl="1"/>
            <a:r>
              <a:rPr lang="en-US" dirty="0"/>
              <a:t>Know the number of people based on </a:t>
            </a:r>
            <a:r>
              <a:rPr lang="en-US" dirty="0">
                <a:solidFill>
                  <a:schemeClr val="accent1"/>
                </a:solidFill>
              </a:rPr>
              <a:t>Census Population Data</a:t>
            </a:r>
          </a:p>
          <a:p>
            <a:pPr lvl="2"/>
            <a:endParaRPr lang="en-US" dirty="0">
              <a:solidFill>
                <a:schemeClr val="accent1"/>
              </a:solidFill>
            </a:endParaRPr>
          </a:p>
          <a:p>
            <a:pPr lvl="2"/>
            <a:endParaRPr lang="en-US" dirty="0">
              <a:solidFill>
                <a:schemeClr val="accent1"/>
              </a:solidFill>
            </a:endParaRPr>
          </a:p>
          <a:p>
            <a:r>
              <a:rPr lang="en-US" dirty="0"/>
              <a:t>Employment initially allocated to counties based on annual employment counts from </a:t>
            </a:r>
            <a:r>
              <a:rPr lang="en-US" dirty="0">
                <a:solidFill>
                  <a:schemeClr val="accent1"/>
                </a:solidFill>
              </a:rPr>
              <a:t>Quarterly Census of Employment and Wages (and other data).</a:t>
            </a:r>
          </a:p>
          <a:p>
            <a:pPr lvl="1"/>
            <a:r>
              <a:rPr lang="en-US" dirty="0"/>
              <a:t>Mandatory reporting of employment for UI purposes</a:t>
            </a:r>
          </a:p>
          <a:p>
            <a:pPr lvl="1"/>
            <a:r>
              <a:rPr lang="en-US" dirty="0"/>
              <a:t>Census of all payroll employment, not Census</a:t>
            </a:r>
          </a:p>
          <a:p>
            <a:pPr lvl="3"/>
            <a:endParaRPr lang="en-US" dirty="0"/>
          </a:p>
          <a:p>
            <a:pPr lvl="3"/>
            <a:endParaRPr lang="en-US" dirty="0"/>
          </a:p>
          <a:p>
            <a:r>
              <a:rPr lang="en-US" dirty="0"/>
              <a:t>Change in initial level based on claims and employer survey</a:t>
            </a:r>
          </a:p>
        </p:txBody>
      </p:sp>
      <p:sp>
        <p:nvSpPr>
          <p:cNvPr id="5" name="Up Arrow 4"/>
          <p:cNvSpPr/>
          <p:nvPr/>
        </p:nvSpPr>
        <p:spPr>
          <a:xfrm>
            <a:off x="5791200" y="2286000"/>
            <a:ext cx="2971800" cy="1905000"/>
          </a:xfrm>
          <a:prstGeom prst="upArrow">
            <a:avLst>
              <a:gd name="adj1" fmla="val 68210"/>
              <a:gd name="adj2" fmla="val 4265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Won’t mail to PO Boxes in Rural Areas</a:t>
            </a:r>
          </a:p>
        </p:txBody>
      </p:sp>
      <p:sp>
        <p:nvSpPr>
          <p:cNvPr id="6" name="Up Arrow 5"/>
          <p:cNvSpPr/>
          <p:nvPr/>
        </p:nvSpPr>
        <p:spPr>
          <a:xfrm>
            <a:off x="3314700" y="4572000"/>
            <a:ext cx="2971800" cy="1905000"/>
          </a:xfrm>
          <a:prstGeom prst="upArrow">
            <a:avLst>
              <a:gd name="adj1" fmla="val 68210"/>
              <a:gd name="adj2" fmla="val 426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Reporting often incomplete or delayed</a:t>
            </a:r>
          </a:p>
        </p:txBody>
      </p:sp>
      <p:sp>
        <p:nvSpPr>
          <p:cNvPr id="7" name="Rectangle 6"/>
          <p:cNvSpPr/>
          <p:nvPr/>
        </p:nvSpPr>
        <p:spPr>
          <a:xfrm>
            <a:off x="381000" y="1524000"/>
            <a:ext cx="2590800" cy="1905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Tax Records Used in Many Federal Data Programs</a:t>
            </a:r>
          </a:p>
        </p:txBody>
      </p:sp>
    </p:spTree>
    <p:extLst>
      <p:ext uri="{BB962C8B-B14F-4D97-AF65-F5344CB8AC3E}">
        <p14:creationId xmlns:p14="http://schemas.microsoft.com/office/powerpoint/2010/main" val="122062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accent6"/>
                </a:solidFill>
              </a:rPr>
              <a:t>Criticisms on Step 4: Allocate County Employment/ Unemployment to Reservations</a:t>
            </a:r>
          </a:p>
        </p:txBody>
      </p:sp>
      <p:sp>
        <p:nvSpPr>
          <p:cNvPr id="3" name="Content Placeholder 2"/>
          <p:cNvSpPr>
            <a:spLocks noGrp="1"/>
          </p:cNvSpPr>
          <p:nvPr>
            <p:ph idx="1"/>
          </p:nvPr>
        </p:nvSpPr>
        <p:spPr>
          <a:xfrm>
            <a:off x="152400" y="1524000"/>
            <a:ext cx="8763000" cy="4724400"/>
          </a:xfrm>
        </p:spPr>
        <p:txBody>
          <a:bodyPr>
            <a:normAutofit/>
          </a:bodyPr>
          <a:lstStyle/>
          <a:p>
            <a:r>
              <a:rPr lang="en-US" sz="2800" dirty="0"/>
              <a:t>Use ratios from </a:t>
            </a:r>
            <a:r>
              <a:rPr lang="en-US" sz="2800" dirty="0">
                <a:solidFill>
                  <a:schemeClr val="accent1"/>
                </a:solidFill>
              </a:rPr>
              <a:t>American Community Survey </a:t>
            </a:r>
            <a:r>
              <a:rPr lang="en-US" sz="2800" dirty="0"/>
              <a:t>data to allocate employed / unemployed</a:t>
            </a:r>
          </a:p>
        </p:txBody>
      </p:sp>
      <p:pic>
        <p:nvPicPr>
          <p:cNvPr id="6" name="Picture 5">
            <a:extLst>
              <a:ext uri="{FF2B5EF4-FFF2-40B4-BE49-F238E27FC236}">
                <a16:creationId xmlns:a16="http://schemas.microsoft.com/office/drawing/2014/main" id="{CC0E20F9-975E-2261-CF0E-B8EC77A21D72}"/>
              </a:ext>
            </a:extLst>
          </p:cNvPr>
          <p:cNvPicPr>
            <a:picLocks noChangeAspect="1"/>
          </p:cNvPicPr>
          <p:nvPr/>
        </p:nvPicPr>
        <p:blipFill>
          <a:blip r:embed="rId2"/>
          <a:stretch>
            <a:fillRect/>
          </a:stretch>
        </p:blipFill>
        <p:spPr>
          <a:xfrm>
            <a:off x="180320" y="2819400"/>
            <a:ext cx="8707159" cy="2851595"/>
          </a:xfrm>
          <a:prstGeom prst="rect">
            <a:avLst/>
          </a:prstGeom>
        </p:spPr>
      </p:pic>
      <p:sp>
        <p:nvSpPr>
          <p:cNvPr id="5" name="Up Arrow 4"/>
          <p:cNvSpPr/>
          <p:nvPr/>
        </p:nvSpPr>
        <p:spPr>
          <a:xfrm>
            <a:off x="2514600" y="2819400"/>
            <a:ext cx="2971800" cy="2667000"/>
          </a:xfrm>
          <a:prstGeom prst="upArrow">
            <a:avLst>
              <a:gd name="adj1" fmla="val 68210"/>
              <a:gd name="adj2" fmla="val 3775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This method actually makes sense and seems to do a good job of representing economies.</a:t>
            </a:r>
          </a:p>
        </p:txBody>
      </p:sp>
    </p:spTree>
    <p:extLst>
      <p:ext uri="{BB962C8B-B14F-4D97-AF65-F5344CB8AC3E}">
        <p14:creationId xmlns:p14="http://schemas.microsoft.com/office/powerpoint/2010/main" val="154934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172200"/>
            <a:ext cx="3429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3600" dirty="0">
                <a:solidFill>
                  <a:schemeClr val="accent6"/>
                </a:solidFill>
              </a:rPr>
              <a:t>Benefits of Monthly Unemployment </a:t>
            </a:r>
            <a:br>
              <a:rPr lang="en-US" sz="3600" dirty="0">
                <a:solidFill>
                  <a:schemeClr val="accent6"/>
                </a:solidFill>
              </a:rPr>
            </a:br>
            <a:r>
              <a:rPr lang="en-US" sz="3600" dirty="0">
                <a:solidFill>
                  <a:schemeClr val="accent6"/>
                </a:solidFill>
              </a:rPr>
              <a:t>Rate Metrics using BLS Methodology</a:t>
            </a:r>
          </a:p>
        </p:txBody>
      </p:sp>
      <p:sp>
        <p:nvSpPr>
          <p:cNvPr id="8" name="Content Placeholder 7"/>
          <p:cNvSpPr>
            <a:spLocks noGrp="1"/>
          </p:cNvSpPr>
          <p:nvPr>
            <p:ph idx="1"/>
          </p:nvPr>
        </p:nvSpPr>
        <p:spPr/>
        <p:txBody>
          <a:bodyPr/>
          <a:lstStyle/>
          <a:p>
            <a:pPr lvl="1"/>
            <a:endParaRPr lang="en-US" dirty="0"/>
          </a:p>
          <a:p>
            <a:pPr lvl="1"/>
            <a:r>
              <a:rPr lang="en-US" dirty="0"/>
              <a:t>Ability to compare to other areas</a:t>
            </a:r>
          </a:p>
          <a:p>
            <a:pPr lvl="1"/>
            <a:endParaRPr lang="en-US" dirty="0"/>
          </a:p>
          <a:p>
            <a:pPr lvl="1"/>
            <a:r>
              <a:rPr lang="en-US" dirty="0"/>
              <a:t>Consistent measurement across time</a:t>
            </a:r>
          </a:p>
          <a:p>
            <a:pPr lvl="1"/>
            <a:endParaRPr lang="en-US" dirty="0"/>
          </a:p>
          <a:p>
            <a:pPr lvl="1"/>
            <a:r>
              <a:rPr lang="en-US" dirty="0"/>
              <a:t>Ability to measure effectiveness of interventions</a:t>
            </a:r>
          </a:p>
          <a:p>
            <a:pPr lvl="1"/>
            <a:endParaRPr lang="en-US" dirty="0"/>
          </a:p>
          <a:p>
            <a:pPr lvl="1"/>
            <a:r>
              <a:rPr lang="en-US" dirty="0"/>
              <a:t>More timely than every five years</a:t>
            </a:r>
          </a:p>
        </p:txBody>
      </p:sp>
    </p:spTree>
    <p:extLst>
      <p:ext uri="{BB962C8B-B14F-4D97-AF65-F5344CB8AC3E}">
        <p14:creationId xmlns:p14="http://schemas.microsoft.com/office/powerpoint/2010/main" val="945246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rPr>
              <a:t>Over-the-year Change in Employment on Montana’s Reservations</a:t>
            </a:r>
          </a:p>
        </p:txBody>
      </p:sp>
      <p:sp>
        <p:nvSpPr>
          <p:cNvPr id="5" name="TextBox 4"/>
          <p:cNvSpPr txBox="1"/>
          <p:nvPr/>
        </p:nvSpPr>
        <p:spPr>
          <a:xfrm>
            <a:off x="3352800" y="6477000"/>
            <a:ext cx="5638800" cy="276999"/>
          </a:xfrm>
          <a:prstGeom prst="rect">
            <a:avLst/>
          </a:prstGeom>
          <a:noFill/>
        </p:spPr>
        <p:txBody>
          <a:bodyPr wrap="square" rtlCol="0">
            <a:spAutoFit/>
          </a:bodyPr>
          <a:lstStyle/>
          <a:p>
            <a:r>
              <a:rPr lang="en-US" sz="1200" dirty="0"/>
              <a:t>Source:  Local Area Unemployment Statistics, Montana </a:t>
            </a:r>
            <a:r>
              <a:rPr lang="en-US" sz="1200" dirty="0" err="1"/>
              <a:t>Dept</a:t>
            </a:r>
            <a:r>
              <a:rPr lang="en-US" sz="1200" dirty="0"/>
              <a:t> of Labor and Industry</a:t>
            </a:r>
          </a:p>
        </p:txBody>
      </p:sp>
      <p:pic>
        <p:nvPicPr>
          <p:cNvPr id="8" name="Picture 7">
            <a:extLst>
              <a:ext uri="{FF2B5EF4-FFF2-40B4-BE49-F238E27FC236}">
                <a16:creationId xmlns:a16="http://schemas.microsoft.com/office/drawing/2014/main" id="{DC9BB4AF-A223-7E87-E560-D3A7C665A5BA}"/>
              </a:ext>
            </a:extLst>
          </p:cNvPr>
          <p:cNvPicPr>
            <a:picLocks noChangeAspect="1"/>
          </p:cNvPicPr>
          <p:nvPr/>
        </p:nvPicPr>
        <p:blipFill>
          <a:blip r:embed="rId2"/>
          <a:stretch>
            <a:fillRect/>
          </a:stretch>
        </p:blipFill>
        <p:spPr>
          <a:xfrm>
            <a:off x="704850" y="1905000"/>
            <a:ext cx="7989310" cy="3719513"/>
          </a:xfrm>
          <a:prstGeom prst="rect">
            <a:avLst/>
          </a:prstGeom>
        </p:spPr>
      </p:pic>
    </p:spTree>
    <p:extLst>
      <p:ext uri="{BB962C8B-B14F-4D97-AF65-F5344CB8AC3E}">
        <p14:creationId xmlns:p14="http://schemas.microsoft.com/office/powerpoint/2010/main" val="1514667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B7CAD-E7BE-18BF-8424-A6C15EA5774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7C7E558-12C1-ED33-3284-831DEE80B6AE}"/>
              </a:ext>
            </a:extLst>
          </p:cNvPr>
          <p:cNvSpPr/>
          <p:nvPr/>
        </p:nvSpPr>
        <p:spPr>
          <a:xfrm>
            <a:off x="0" y="6172200"/>
            <a:ext cx="3429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16FCB3-1908-9F8E-05F1-EF53FF8D7491}"/>
              </a:ext>
            </a:extLst>
          </p:cNvPr>
          <p:cNvSpPr>
            <a:spLocks noGrp="1"/>
          </p:cNvSpPr>
          <p:nvPr>
            <p:ph type="title"/>
          </p:nvPr>
        </p:nvSpPr>
        <p:spPr/>
        <p:txBody>
          <a:bodyPr>
            <a:normAutofit/>
          </a:bodyPr>
          <a:lstStyle/>
          <a:p>
            <a:r>
              <a:rPr lang="en-US" sz="3600" dirty="0">
                <a:solidFill>
                  <a:schemeClr val="accent6"/>
                </a:solidFill>
              </a:rPr>
              <a:t>Possible Alternatives and Improvements</a:t>
            </a:r>
          </a:p>
        </p:txBody>
      </p:sp>
      <p:sp>
        <p:nvSpPr>
          <p:cNvPr id="8" name="Content Placeholder 7">
            <a:extLst>
              <a:ext uri="{FF2B5EF4-FFF2-40B4-BE49-F238E27FC236}">
                <a16:creationId xmlns:a16="http://schemas.microsoft.com/office/drawing/2014/main" id="{2FBA50B3-ED7E-940F-F2D9-59FFF04B4AE2}"/>
              </a:ext>
            </a:extLst>
          </p:cNvPr>
          <p:cNvSpPr>
            <a:spLocks noGrp="1"/>
          </p:cNvSpPr>
          <p:nvPr>
            <p:ph idx="1"/>
          </p:nvPr>
        </p:nvSpPr>
        <p:spPr/>
        <p:txBody>
          <a:bodyPr/>
          <a:lstStyle/>
          <a:p>
            <a:pPr marL="514350" indent="-514350">
              <a:buFont typeface="+mj-lt"/>
              <a:buAutoNum type="arabicPeriod"/>
            </a:pPr>
            <a:r>
              <a:rPr lang="en-US" dirty="0">
                <a:solidFill>
                  <a:schemeClr val="accent1"/>
                </a:solidFill>
              </a:rPr>
              <a:t>Census Bureau Unemployment Rates</a:t>
            </a:r>
          </a:p>
          <a:p>
            <a:pPr marL="514350" indent="-514350">
              <a:buFont typeface="+mj-lt"/>
              <a:buAutoNum type="arabicPeriod"/>
            </a:pPr>
            <a:endParaRPr lang="en-US" dirty="0"/>
          </a:p>
        </p:txBody>
      </p:sp>
      <p:pic>
        <p:nvPicPr>
          <p:cNvPr id="4" name="Picture 3">
            <a:extLst>
              <a:ext uri="{FF2B5EF4-FFF2-40B4-BE49-F238E27FC236}">
                <a16:creationId xmlns:a16="http://schemas.microsoft.com/office/drawing/2014/main" id="{9D603A5C-C91F-A793-F331-B76BA7AC4C47}"/>
              </a:ext>
            </a:extLst>
          </p:cNvPr>
          <p:cNvPicPr>
            <a:picLocks noChangeAspect="1"/>
          </p:cNvPicPr>
          <p:nvPr/>
        </p:nvPicPr>
        <p:blipFill>
          <a:blip r:embed="rId2"/>
          <a:stretch>
            <a:fillRect/>
          </a:stretch>
        </p:blipFill>
        <p:spPr>
          <a:xfrm>
            <a:off x="1600200" y="2170486"/>
            <a:ext cx="5514975" cy="4306514"/>
          </a:xfrm>
          <a:prstGeom prst="rect">
            <a:avLst/>
          </a:prstGeom>
        </p:spPr>
      </p:pic>
    </p:spTree>
    <p:extLst>
      <p:ext uri="{BB962C8B-B14F-4D97-AF65-F5344CB8AC3E}">
        <p14:creationId xmlns:p14="http://schemas.microsoft.com/office/powerpoint/2010/main" val="3594922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Simplified Formula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625036"/>
            <a:ext cx="5431076" cy="2514600"/>
          </a:xfrm>
        </p:spPr>
      </p:pic>
      <p:sp>
        <p:nvSpPr>
          <p:cNvPr id="5" name="TextBox 4"/>
          <p:cNvSpPr txBox="1"/>
          <p:nvPr/>
        </p:nvSpPr>
        <p:spPr>
          <a:xfrm>
            <a:off x="200938" y="4557913"/>
            <a:ext cx="8686800" cy="1015663"/>
          </a:xfrm>
          <a:prstGeom prst="rect">
            <a:avLst/>
          </a:prstGeom>
          <a:noFill/>
        </p:spPr>
        <p:txBody>
          <a:bodyPr wrap="square" rtlCol="0">
            <a:spAutoFit/>
          </a:bodyPr>
          <a:lstStyle/>
          <a:p>
            <a:r>
              <a:rPr lang="en-US" sz="2000" dirty="0"/>
              <a:t>Unemployment Rate =  f(Last Month Unemployment Rate, State Trend, National and Regional Trends, Household Survey, Unemployment Claims, Employer Survey, Seasonal Error, Measurement Error, Survey Error)</a:t>
            </a:r>
          </a:p>
        </p:txBody>
      </p:sp>
      <p:sp>
        <p:nvSpPr>
          <p:cNvPr id="7" name="TextBox 6"/>
          <p:cNvSpPr txBox="1"/>
          <p:nvPr/>
        </p:nvSpPr>
        <p:spPr>
          <a:xfrm>
            <a:off x="3352800" y="6096000"/>
            <a:ext cx="5715000" cy="738664"/>
          </a:xfrm>
          <a:prstGeom prst="rect">
            <a:avLst/>
          </a:prstGeom>
          <a:noFill/>
        </p:spPr>
        <p:txBody>
          <a:bodyPr wrap="square" rtlCol="0">
            <a:spAutoFit/>
          </a:bodyPr>
          <a:lstStyle/>
          <a:p>
            <a:r>
              <a:rPr lang="en-US" sz="1400" dirty="0"/>
              <a:t>Additional Reading:  LAUS Estimation Methodology,  </a:t>
            </a:r>
            <a:r>
              <a:rPr lang="en-US" sz="1400" dirty="0">
                <a:hlinkClick r:id="rId3"/>
              </a:rPr>
              <a:t>http://www.bls.gov/lau/laumthd.htm</a:t>
            </a:r>
            <a:r>
              <a:rPr lang="en-US" sz="1400" dirty="0"/>
              <a:t> and </a:t>
            </a:r>
          </a:p>
          <a:p>
            <a:r>
              <a:rPr lang="en-US" sz="1400" dirty="0" err="1"/>
              <a:t>Pfeffermann</a:t>
            </a:r>
            <a:r>
              <a:rPr lang="en-US" sz="1400" dirty="0"/>
              <a:t> and Tiller, 2002, http://eprints.soton.ac.uk/198/1/198-01.pdf </a:t>
            </a:r>
          </a:p>
        </p:txBody>
      </p:sp>
    </p:spTree>
    <p:extLst>
      <p:ext uri="{BB962C8B-B14F-4D97-AF65-F5344CB8AC3E}">
        <p14:creationId xmlns:p14="http://schemas.microsoft.com/office/powerpoint/2010/main" val="1702371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172200"/>
            <a:ext cx="3429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dirty="0">
                <a:solidFill>
                  <a:schemeClr val="accent6"/>
                </a:solidFill>
              </a:rPr>
              <a:t>Possible Alternatives and Improvements</a:t>
            </a:r>
          </a:p>
        </p:txBody>
      </p:sp>
      <p:sp>
        <p:nvSpPr>
          <p:cNvPr id="8" name="Content Placeholder 7"/>
          <p:cNvSpPr>
            <a:spLocks noGrp="1"/>
          </p:cNvSpPr>
          <p:nvPr>
            <p:ph idx="1"/>
          </p:nvPr>
        </p:nvSpPr>
        <p:spPr/>
        <p:txBody>
          <a:bodyPr>
            <a:normAutofit fontScale="92500" lnSpcReduction="10000"/>
          </a:bodyPr>
          <a:lstStyle/>
          <a:p>
            <a:pPr marL="0" indent="0">
              <a:buNone/>
            </a:pPr>
            <a:r>
              <a:rPr lang="en-US" dirty="0"/>
              <a:t>2. </a:t>
            </a:r>
            <a:r>
              <a:rPr lang="en-US" dirty="0">
                <a:solidFill>
                  <a:schemeClr val="accent1"/>
                </a:solidFill>
              </a:rPr>
              <a:t>Bureau of Indian Affairs Labor Market Survey</a:t>
            </a:r>
          </a:p>
          <a:p>
            <a:pPr lvl="1"/>
            <a:r>
              <a:rPr lang="en-US" dirty="0"/>
              <a:t>Did own data collection, but last published in 2005</a:t>
            </a:r>
          </a:p>
          <a:p>
            <a:pPr lvl="1"/>
            <a:r>
              <a:rPr lang="en-US" dirty="0"/>
              <a:t>Now using Census Data</a:t>
            </a:r>
          </a:p>
          <a:p>
            <a:pPr lvl="1"/>
            <a:endParaRPr lang="en-US" dirty="0"/>
          </a:p>
          <a:p>
            <a:pPr marL="0" indent="0">
              <a:buNone/>
            </a:pPr>
            <a:r>
              <a:rPr lang="en-US" dirty="0">
                <a:solidFill>
                  <a:schemeClr val="accent1"/>
                </a:solidFill>
              </a:rPr>
              <a:t>2005 Data had significant differences to BLS data</a:t>
            </a:r>
          </a:p>
          <a:p>
            <a:pPr lvl="1"/>
            <a:r>
              <a:rPr lang="en-US" dirty="0"/>
              <a:t>Included American Indians only</a:t>
            </a:r>
          </a:p>
          <a:p>
            <a:pPr lvl="1"/>
            <a:r>
              <a:rPr lang="en-US" dirty="0"/>
              <a:t>Did not remove retired, homemakers, or students.  Some disabled removed.</a:t>
            </a:r>
          </a:p>
          <a:p>
            <a:pPr lvl="2"/>
            <a:r>
              <a:rPr lang="en-US" dirty="0"/>
              <a:t>More like an employment to population ratio than an unemployment rate</a:t>
            </a:r>
          </a:p>
          <a:p>
            <a:pPr lvl="1"/>
            <a:r>
              <a:rPr lang="en-US" dirty="0"/>
              <a:t>Work needed to be for money, not compensation</a:t>
            </a:r>
          </a:p>
        </p:txBody>
      </p:sp>
    </p:spTree>
    <p:extLst>
      <p:ext uri="{BB962C8B-B14F-4D97-AF65-F5344CB8AC3E}">
        <p14:creationId xmlns:p14="http://schemas.microsoft.com/office/powerpoint/2010/main" val="2370905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172200"/>
            <a:ext cx="3429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3600" dirty="0">
                <a:solidFill>
                  <a:schemeClr val="accent6"/>
                </a:solidFill>
              </a:rPr>
              <a:t>Possible Alternatives and Improvements:</a:t>
            </a:r>
            <a:br>
              <a:rPr lang="en-US" sz="3600" dirty="0">
                <a:solidFill>
                  <a:schemeClr val="accent6"/>
                </a:solidFill>
              </a:rPr>
            </a:br>
            <a:r>
              <a:rPr lang="en-US" sz="3600" dirty="0">
                <a:solidFill>
                  <a:schemeClr val="accent6"/>
                </a:solidFill>
              </a:rPr>
              <a:t>Bureau of Indian Affairs, Cont.</a:t>
            </a:r>
          </a:p>
        </p:txBody>
      </p:sp>
      <p:sp>
        <p:nvSpPr>
          <p:cNvPr id="8" name="Content Placeholder 7"/>
          <p:cNvSpPr>
            <a:spLocks noGrp="1"/>
          </p:cNvSpPr>
          <p:nvPr>
            <p:ph idx="1"/>
          </p:nvPr>
        </p:nvSpPr>
        <p:spPr>
          <a:xfrm>
            <a:off x="152400" y="1524000"/>
            <a:ext cx="8763000" cy="4810780"/>
          </a:xfrm>
        </p:spPr>
        <p:txBody>
          <a:bodyPr>
            <a:normAutofit fontScale="40000" lnSpcReduction="20000"/>
          </a:bodyPr>
          <a:lstStyle/>
          <a:p>
            <a:pPr marL="0" indent="0">
              <a:buNone/>
            </a:pPr>
            <a:r>
              <a:rPr lang="en-US" sz="6000" dirty="0">
                <a:solidFill>
                  <a:schemeClr val="accent1"/>
                </a:solidFill>
              </a:rPr>
              <a:t>2013 Report using Census data has lots of great information, but not unemployment rates.  In their own words (</a:t>
            </a:r>
            <a:r>
              <a:rPr lang="en-US" sz="6000" dirty="0" err="1">
                <a:solidFill>
                  <a:schemeClr val="accent1"/>
                </a:solidFill>
              </a:rPr>
              <a:t>pg</a:t>
            </a:r>
            <a:r>
              <a:rPr lang="en-US" sz="6000" dirty="0">
                <a:solidFill>
                  <a:schemeClr val="accent1"/>
                </a:solidFill>
              </a:rPr>
              <a:t> 9):</a:t>
            </a:r>
          </a:p>
          <a:p>
            <a:pPr marL="0" indent="0">
              <a:buNone/>
            </a:pPr>
            <a:endParaRPr lang="en-US" sz="2800" dirty="0"/>
          </a:p>
          <a:p>
            <a:pPr marL="0" indent="0">
              <a:buNone/>
            </a:pPr>
            <a:endParaRPr lang="en-US" sz="2800" dirty="0"/>
          </a:p>
          <a:p>
            <a:pPr marL="0" indent="0">
              <a:buNone/>
            </a:pPr>
            <a:r>
              <a:rPr lang="en-US" sz="4000" dirty="0"/>
              <a:t>“It is very important to note that </a:t>
            </a:r>
            <a:r>
              <a:rPr lang="en-US" sz="4000" u="sng" dirty="0"/>
              <a:t>this report does not provide any estimates of “unemployment.” </a:t>
            </a:r>
            <a:r>
              <a:rPr lang="en-US" sz="4000" dirty="0"/>
              <a:t>“Unemployment,” refers to the proportion of people in “the labor force” who are not working….This measurement standard has long been established in the Federal Statistical System.</a:t>
            </a:r>
          </a:p>
          <a:p>
            <a:pPr marL="0" indent="0">
              <a:buNone/>
            </a:pPr>
            <a:endParaRPr lang="en-US" sz="4000" dirty="0"/>
          </a:p>
          <a:p>
            <a:pPr marL="0" indent="0">
              <a:buNone/>
            </a:pPr>
            <a:r>
              <a:rPr lang="en-US" sz="4000" dirty="0"/>
              <a:t>The above-mentioned standard definition of unemployment does not reflect any judgment as to whether people who are not working, and who want a job, should be actively looking for work. Indeed, it may well be the case that there are no job opportunities in certain areas of Indian Country, thereby making it pointless, or perhaps even irrational, for anyone without a job under these circumstances to be continually and actively looking for one in the same, economically depressed, geographic area.</a:t>
            </a:r>
          </a:p>
          <a:p>
            <a:pPr marL="0" indent="0">
              <a:buNone/>
            </a:pPr>
            <a:endParaRPr lang="en-US" sz="4000" dirty="0"/>
          </a:p>
          <a:p>
            <a:pPr marL="0" indent="0">
              <a:buNone/>
            </a:pPr>
            <a:r>
              <a:rPr lang="en-US" sz="4000" dirty="0"/>
              <a:t>Therefore, </a:t>
            </a:r>
            <a:r>
              <a:rPr lang="en-US" sz="4000" u="sng" dirty="0"/>
              <a:t>none of the statistics provided in this report should be seen as reflecting or representing estimates of unemployment. Anyone who uses the statistics provided in this report to infer any statement about unemployment </a:t>
            </a:r>
            <a:r>
              <a:rPr lang="en-US" sz="4000" dirty="0"/>
              <a:t>with regard to any individual tribe, with regard to the tribes in a state or region, or with regard to Indian Country overall, </a:t>
            </a:r>
            <a:r>
              <a:rPr lang="en-US" sz="4000" u="sng" dirty="0"/>
              <a:t>will be misinterpreting and misrepresenting the findings of this report.“</a:t>
            </a:r>
          </a:p>
        </p:txBody>
      </p:sp>
      <p:sp>
        <p:nvSpPr>
          <p:cNvPr id="3" name="TextBox 2"/>
          <p:cNvSpPr txBox="1"/>
          <p:nvPr/>
        </p:nvSpPr>
        <p:spPr>
          <a:xfrm>
            <a:off x="152400" y="6400800"/>
            <a:ext cx="8763000" cy="523220"/>
          </a:xfrm>
          <a:prstGeom prst="rect">
            <a:avLst/>
          </a:prstGeom>
          <a:noFill/>
        </p:spPr>
        <p:txBody>
          <a:bodyPr wrap="square" rtlCol="0">
            <a:spAutoFit/>
          </a:bodyPr>
          <a:lstStyle/>
          <a:p>
            <a:r>
              <a:rPr lang="en-US" sz="1400" dirty="0"/>
              <a:t>U.S. Department of Interior, Indian Affairs Report can be found at </a:t>
            </a:r>
            <a:r>
              <a:rPr lang="en-US" sz="1400" dirty="0">
                <a:hlinkClick r:id="rId2"/>
              </a:rPr>
              <a:t>www.bia.gov/cs/groups/public/documents/text/idc1-024782.pdf</a:t>
            </a:r>
            <a:r>
              <a:rPr lang="en-US" sz="1400" dirty="0"/>
              <a:t>  </a:t>
            </a:r>
          </a:p>
        </p:txBody>
      </p:sp>
    </p:spTree>
    <p:extLst>
      <p:ext uri="{BB962C8B-B14F-4D97-AF65-F5344CB8AC3E}">
        <p14:creationId xmlns:p14="http://schemas.microsoft.com/office/powerpoint/2010/main" val="2880887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057400"/>
            <a:ext cx="7772400" cy="3733800"/>
          </a:xfrm>
        </p:spPr>
        <p:txBody>
          <a:bodyPr>
            <a:normAutofit/>
          </a:bodyPr>
          <a:lstStyle/>
          <a:p>
            <a:r>
              <a:rPr lang="en-US" dirty="0">
                <a:solidFill>
                  <a:schemeClr val="accent6"/>
                </a:solidFill>
              </a:rPr>
              <a:t>More Information Available:</a:t>
            </a:r>
            <a:br>
              <a:rPr lang="en-US" dirty="0">
                <a:solidFill>
                  <a:schemeClr val="accent6"/>
                </a:solidFill>
              </a:rPr>
            </a:br>
            <a:r>
              <a:rPr lang="en-US" sz="2000" dirty="0">
                <a:hlinkClick r:id="rId2"/>
              </a:rPr>
              <a:t>www.lmi.mt.gov</a:t>
            </a:r>
            <a:br>
              <a:rPr lang="en-US" sz="2000" dirty="0"/>
            </a:br>
            <a:br>
              <a:rPr lang="en-US" sz="2000" dirty="0"/>
            </a:br>
            <a:br>
              <a:rPr lang="en-US" sz="2000" dirty="0"/>
            </a:br>
            <a:endParaRPr lang="en-US" dirty="0"/>
          </a:p>
        </p:txBody>
      </p:sp>
    </p:spTree>
    <p:extLst>
      <p:ext uri="{BB962C8B-B14F-4D97-AF65-F5344CB8AC3E}">
        <p14:creationId xmlns:p14="http://schemas.microsoft.com/office/powerpoint/2010/main" val="2702182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does the Unemployment Rate Measure?</a:t>
            </a:r>
          </a:p>
        </p:txBody>
      </p:sp>
      <p:sp>
        <p:nvSpPr>
          <p:cNvPr id="3" name="Content Placeholder 2"/>
          <p:cNvSpPr>
            <a:spLocks noGrp="1"/>
          </p:cNvSpPr>
          <p:nvPr>
            <p:ph idx="1"/>
          </p:nvPr>
        </p:nvSpPr>
        <p:spPr>
          <a:xfrm>
            <a:off x="533400" y="1676400"/>
            <a:ext cx="8382000" cy="4495800"/>
          </a:xfrm>
        </p:spPr>
        <p:txBody>
          <a:bodyPr>
            <a:normAutofit fontScale="92500" lnSpcReduction="10000"/>
          </a:bodyPr>
          <a:lstStyle/>
          <a:p>
            <a:pPr marL="0" indent="0">
              <a:buNone/>
            </a:pPr>
            <a:r>
              <a:rPr lang="en-US" sz="2800" dirty="0"/>
              <a:t>The unemployment rate measures how hard it is to find a job </a:t>
            </a:r>
            <a:r>
              <a:rPr lang="en-US" sz="2800" dirty="0">
                <a:solidFill>
                  <a:srgbClr val="FF0000"/>
                </a:solidFill>
              </a:rPr>
              <a:t>if you are looking for a job.</a:t>
            </a:r>
          </a:p>
          <a:p>
            <a:pPr marL="0" indent="0">
              <a:buNone/>
            </a:pPr>
            <a:endParaRPr lang="en-US" sz="2800" dirty="0">
              <a:solidFill>
                <a:srgbClr val="FF0000"/>
              </a:solidFill>
            </a:endParaRPr>
          </a:p>
          <a:p>
            <a:r>
              <a:rPr lang="en-US" sz="2800" dirty="0"/>
              <a:t>Measures </a:t>
            </a:r>
            <a:r>
              <a:rPr lang="en-US" sz="2800" dirty="0">
                <a:solidFill>
                  <a:srgbClr val="FF0000"/>
                </a:solidFill>
              </a:rPr>
              <a:t>changes</a:t>
            </a:r>
            <a:r>
              <a:rPr lang="en-US" sz="2800" dirty="0"/>
              <a:t> in the economy</a:t>
            </a:r>
          </a:p>
          <a:p>
            <a:endParaRPr lang="en-US" sz="2800" dirty="0"/>
          </a:p>
          <a:p>
            <a:r>
              <a:rPr lang="en-US" sz="2800" dirty="0"/>
              <a:t>Relative measure</a:t>
            </a:r>
          </a:p>
          <a:p>
            <a:endParaRPr lang="en-US" sz="2800" dirty="0"/>
          </a:p>
          <a:p>
            <a:r>
              <a:rPr lang="en-US" sz="2800" dirty="0"/>
              <a:t>Rarely will exceed 20%</a:t>
            </a:r>
          </a:p>
          <a:p>
            <a:pPr lvl="1"/>
            <a:r>
              <a:rPr lang="en-US" sz="2400" dirty="0"/>
              <a:t>At higher rates, people will stop looking for a job</a:t>
            </a:r>
          </a:p>
          <a:p>
            <a:pPr lvl="1"/>
            <a:r>
              <a:rPr lang="en-US" sz="2400" dirty="0"/>
              <a:t>Higher rates usually indicate wars, dramatic shocks</a:t>
            </a:r>
          </a:p>
          <a:p>
            <a:endParaRPr lang="en-US" dirty="0"/>
          </a:p>
        </p:txBody>
      </p:sp>
    </p:spTree>
    <p:extLst>
      <p:ext uri="{BB962C8B-B14F-4D97-AF65-F5344CB8AC3E}">
        <p14:creationId xmlns:p14="http://schemas.microsoft.com/office/powerpoint/2010/main" val="233240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Official Definitions</a:t>
            </a:r>
          </a:p>
        </p:txBody>
      </p:sp>
      <p:sp>
        <p:nvSpPr>
          <p:cNvPr id="4" name="Rectangle 3"/>
          <p:cNvSpPr/>
          <p:nvPr/>
        </p:nvSpPr>
        <p:spPr>
          <a:xfrm>
            <a:off x="2362200" y="1426725"/>
            <a:ext cx="6564549" cy="178745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800100" lvl="1" indent="-342900">
              <a:buFont typeface="+mj-lt"/>
              <a:buAutoNum type="arabicPeriod"/>
            </a:pPr>
            <a:r>
              <a:rPr lang="en-US" sz="2400" dirty="0"/>
              <a:t>Not Currently Working </a:t>
            </a:r>
          </a:p>
          <a:p>
            <a:pPr marL="800100" lvl="1" indent="-342900">
              <a:buFont typeface="+mj-lt"/>
              <a:buAutoNum type="arabicPeriod"/>
            </a:pPr>
            <a:r>
              <a:rPr lang="en-US" sz="2400" dirty="0"/>
              <a:t>Were available for Work</a:t>
            </a:r>
          </a:p>
          <a:p>
            <a:pPr marL="800100" lvl="1" indent="-342900">
              <a:buFont typeface="+mj-lt"/>
              <a:buAutoNum type="arabicPeriod"/>
            </a:pPr>
            <a:r>
              <a:rPr lang="en-US" sz="2400" dirty="0"/>
              <a:t>Made Efforts to Find Work (or were waiting to be recalled)</a:t>
            </a:r>
            <a:endParaRPr lang="en-US" dirty="0"/>
          </a:p>
        </p:txBody>
      </p:sp>
      <p:sp>
        <p:nvSpPr>
          <p:cNvPr id="5" name="Right Arrow 4"/>
          <p:cNvSpPr/>
          <p:nvPr/>
        </p:nvSpPr>
        <p:spPr>
          <a:xfrm>
            <a:off x="160506" y="1539400"/>
            <a:ext cx="2394626" cy="1447800"/>
          </a:xfrm>
          <a:prstGeom prst="rightArrow">
            <a:avLst>
              <a:gd name="adj1" fmla="val 46672"/>
              <a:gd name="adj2" fmla="val 37234"/>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a:solidFill>
                  <a:schemeClr val="accent6"/>
                </a:solidFill>
              </a:rPr>
              <a:t>Unemployed</a:t>
            </a:r>
          </a:p>
        </p:txBody>
      </p:sp>
      <p:sp>
        <p:nvSpPr>
          <p:cNvPr id="6" name="Rectangle 5"/>
          <p:cNvSpPr/>
          <p:nvPr/>
        </p:nvSpPr>
        <p:spPr>
          <a:xfrm>
            <a:off x="2287622" y="3512088"/>
            <a:ext cx="6627778" cy="1865281"/>
          </a:xfrm>
          <a:prstGeom prst="rect">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marL="800100" lvl="1" indent="-342900">
              <a:buFont typeface="+mj-lt"/>
              <a:buAutoNum type="arabicPeriod"/>
            </a:pPr>
            <a:r>
              <a:rPr lang="en-US" sz="2400" dirty="0"/>
              <a:t>Did at least 1 hour of work for pay or in their own business, or 15 hours unpaid in family enterprise</a:t>
            </a:r>
          </a:p>
          <a:p>
            <a:pPr marL="800100" lvl="1" indent="-342900">
              <a:buFont typeface="+mj-lt"/>
              <a:buAutoNum type="arabicPeriod"/>
            </a:pPr>
            <a:r>
              <a:rPr lang="en-US" sz="2400" dirty="0"/>
              <a:t>With job, but out sick/ injured/ labor dispute/ childcare problems</a:t>
            </a:r>
            <a:endParaRPr lang="en-US" dirty="0"/>
          </a:p>
        </p:txBody>
      </p:sp>
      <p:sp>
        <p:nvSpPr>
          <p:cNvPr id="7" name="Right Arrow 6"/>
          <p:cNvSpPr/>
          <p:nvPr/>
        </p:nvSpPr>
        <p:spPr>
          <a:xfrm>
            <a:off x="160506" y="3719614"/>
            <a:ext cx="2394626" cy="1269459"/>
          </a:xfrm>
          <a:prstGeom prst="rightArrow">
            <a:avLst>
              <a:gd name="adj1" fmla="val 50000"/>
              <a:gd name="adj2" fmla="val 42784"/>
            </a:avLst>
          </a:prstGeom>
          <a:solidFill>
            <a:schemeClr val="accent6">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solidFill>
                  <a:schemeClr val="accent6"/>
                </a:solidFill>
              </a:rPr>
              <a:t>Employed</a:t>
            </a:r>
          </a:p>
        </p:txBody>
      </p:sp>
      <p:sp>
        <p:nvSpPr>
          <p:cNvPr id="12" name="Rectangle 11"/>
          <p:cNvSpPr/>
          <p:nvPr/>
        </p:nvSpPr>
        <p:spPr>
          <a:xfrm>
            <a:off x="2287622" y="5615292"/>
            <a:ext cx="6627778" cy="729169"/>
          </a:xfrm>
          <a:prstGeom prst="rect">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marL="800100" lvl="1" indent="-342900">
              <a:buFont typeface="+mj-lt"/>
              <a:buAutoNum type="arabicPeriod"/>
            </a:pPr>
            <a:r>
              <a:rPr lang="en-US" sz="2400" dirty="0"/>
              <a:t>Either unemployed or employed</a:t>
            </a:r>
            <a:endParaRPr lang="en-US" dirty="0"/>
          </a:p>
        </p:txBody>
      </p:sp>
      <p:sp>
        <p:nvSpPr>
          <p:cNvPr id="11" name="Right Arrow 10"/>
          <p:cNvSpPr/>
          <p:nvPr/>
        </p:nvSpPr>
        <p:spPr>
          <a:xfrm>
            <a:off x="160506" y="5345146"/>
            <a:ext cx="2394626" cy="1269459"/>
          </a:xfrm>
          <a:prstGeom prst="rightArrow">
            <a:avLst>
              <a:gd name="adj1" fmla="val 50000"/>
              <a:gd name="adj2" fmla="val 42784"/>
            </a:avLst>
          </a:prstGeom>
          <a:solidFill>
            <a:schemeClr val="accent4">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solidFill>
                  <a:schemeClr val="accent6"/>
                </a:solidFill>
              </a:rPr>
              <a:t>Labor Force</a:t>
            </a:r>
          </a:p>
        </p:txBody>
      </p:sp>
    </p:spTree>
    <p:extLst>
      <p:ext uri="{BB962C8B-B14F-4D97-AF65-F5344CB8AC3E}">
        <p14:creationId xmlns:p14="http://schemas.microsoft.com/office/powerpoint/2010/main" val="210996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8943F43-4447-9E1B-0FD1-EFE424D7C03F}"/>
              </a:ext>
            </a:extLst>
          </p:cNvPr>
          <p:cNvGraphicFramePr>
            <a:graphicFrameLocks/>
          </p:cNvGraphicFramePr>
          <p:nvPr>
            <p:extLst>
              <p:ext uri="{D42A27DB-BD31-4B8C-83A1-F6EECF244321}">
                <p14:modId xmlns:p14="http://schemas.microsoft.com/office/powerpoint/2010/main" val="4123545053"/>
              </p:ext>
            </p:extLst>
          </p:nvPr>
        </p:nvGraphicFramePr>
        <p:xfrm>
          <a:off x="0" y="1371600"/>
          <a:ext cx="9372600" cy="534740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6E45C832-EF0E-A9C4-68EB-52D7F648857C}"/>
              </a:ext>
            </a:extLst>
          </p:cNvPr>
          <p:cNvSpPr>
            <a:spLocks noGrp="1"/>
          </p:cNvSpPr>
          <p:nvPr>
            <p:ph type="title"/>
          </p:nvPr>
        </p:nvSpPr>
        <p:spPr/>
        <p:txBody>
          <a:bodyPr>
            <a:noAutofit/>
          </a:bodyPr>
          <a:lstStyle/>
          <a:p>
            <a:r>
              <a:rPr lang="en-US" sz="3200" dirty="0">
                <a:solidFill>
                  <a:schemeClr val="accent6"/>
                </a:solidFill>
              </a:rPr>
              <a:t>Employment Status of the Montana Population</a:t>
            </a:r>
            <a:endParaRPr lang="en-US" sz="3200" dirty="0"/>
          </a:p>
        </p:txBody>
      </p:sp>
      <p:sp>
        <p:nvSpPr>
          <p:cNvPr id="6" name="TextBox 1">
            <a:extLst>
              <a:ext uri="{FF2B5EF4-FFF2-40B4-BE49-F238E27FC236}">
                <a16:creationId xmlns:a16="http://schemas.microsoft.com/office/drawing/2014/main" id="{9C1EC542-980E-E08F-5E4B-22D8E70922C6}"/>
              </a:ext>
            </a:extLst>
          </p:cNvPr>
          <p:cNvSpPr txBox="1"/>
          <p:nvPr/>
        </p:nvSpPr>
        <p:spPr>
          <a:xfrm>
            <a:off x="4953000" y="6197303"/>
            <a:ext cx="1524000" cy="388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accent3">
                    <a:lumMod val="75000"/>
                  </a:schemeClr>
                </a:solidFill>
              </a:rPr>
              <a:t>Unemployed</a:t>
            </a:r>
            <a:endParaRPr lang="en-US" sz="1800" b="1" dirty="0">
              <a:solidFill>
                <a:schemeClr val="accent3">
                  <a:lumMod val="75000"/>
                </a:schemeClr>
              </a:solidFill>
            </a:endParaRPr>
          </a:p>
        </p:txBody>
      </p:sp>
      <p:sp>
        <p:nvSpPr>
          <p:cNvPr id="7" name="TextBox 1">
            <a:extLst>
              <a:ext uri="{FF2B5EF4-FFF2-40B4-BE49-F238E27FC236}">
                <a16:creationId xmlns:a16="http://schemas.microsoft.com/office/drawing/2014/main" id="{1B34AF95-C407-E73B-B24C-9C73911EA12A}"/>
              </a:ext>
            </a:extLst>
          </p:cNvPr>
          <p:cNvSpPr txBox="1"/>
          <p:nvPr/>
        </p:nvSpPr>
        <p:spPr>
          <a:xfrm>
            <a:off x="2114550" y="5750594"/>
            <a:ext cx="1524000" cy="388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accent4">
                    <a:lumMod val="50000"/>
                  </a:schemeClr>
                </a:solidFill>
              </a:rPr>
              <a:t>Under 16</a:t>
            </a:r>
            <a:endParaRPr lang="en-US" sz="1800" b="1" dirty="0">
              <a:solidFill>
                <a:schemeClr val="accent4">
                  <a:lumMod val="50000"/>
                </a:schemeClr>
              </a:solidFill>
            </a:endParaRPr>
          </a:p>
        </p:txBody>
      </p:sp>
      <p:sp>
        <p:nvSpPr>
          <p:cNvPr id="8" name="TextBox 1">
            <a:extLst>
              <a:ext uri="{FF2B5EF4-FFF2-40B4-BE49-F238E27FC236}">
                <a16:creationId xmlns:a16="http://schemas.microsoft.com/office/drawing/2014/main" id="{5821E403-2A19-EC54-BE03-5B02709C2E6E}"/>
              </a:ext>
            </a:extLst>
          </p:cNvPr>
          <p:cNvSpPr txBox="1"/>
          <p:nvPr/>
        </p:nvSpPr>
        <p:spPr>
          <a:xfrm>
            <a:off x="1123950" y="3391383"/>
            <a:ext cx="1524000" cy="388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accent4">
                    <a:lumMod val="75000"/>
                  </a:schemeClr>
                </a:solidFill>
              </a:rPr>
              <a:t>Retired</a:t>
            </a:r>
          </a:p>
        </p:txBody>
      </p:sp>
      <p:sp>
        <p:nvSpPr>
          <p:cNvPr id="9" name="TextBox 1">
            <a:extLst>
              <a:ext uri="{FF2B5EF4-FFF2-40B4-BE49-F238E27FC236}">
                <a16:creationId xmlns:a16="http://schemas.microsoft.com/office/drawing/2014/main" id="{64FEE518-7CB1-C423-8819-12B3CF13245D}"/>
              </a:ext>
            </a:extLst>
          </p:cNvPr>
          <p:cNvSpPr txBox="1"/>
          <p:nvPr/>
        </p:nvSpPr>
        <p:spPr>
          <a:xfrm>
            <a:off x="2209800" y="2014607"/>
            <a:ext cx="1524000" cy="388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accent4">
                    <a:lumMod val="60000"/>
                    <a:lumOff val="40000"/>
                  </a:schemeClr>
                </a:solidFill>
              </a:rPr>
              <a:t>Disabled</a:t>
            </a:r>
            <a:endParaRPr lang="en-US" sz="1800" b="1" dirty="0">
              <a:solidFill>
                <a:schemeClr val="accent4">
                  <a:lumMod val="60000"/>
                  <a:lumOff val="40000"/>
                </a:schemeClr>
              </a:solidFill>
            </a:endParaRPr>
          </a:p>
        </p:txBody>
      </p:sp>
      <p:sp>
        <p:nvSpPr>
          <p:cNvPr id="10" name="TextBox 1">
            <a:extLst>
              <a:ext uri="{FF2B5EF4-FFF2-40B4-BE49-F238E27FC236}">
                <a16:creationId xmlns:a16="http://schemas.microsoft.com/office/drawing/2014/main" id="{A2946605-00AC-7877-EDEF-454C5FECE73D}"/>
              </a:ext>
            </a:extLst>
          </p:cNvPr>
          <p:cNvSpPr txBox="1"/>
          <p:nvPr/>
        </p:nvSpPr>
        <p:spPr>
          <a:xfrm>
            <a:off x="1914525" y="1698358"/>
            <a:ext cx="1733550" cy="388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accent2">
                    <a:lumMod val="50000"/>
                  </a:schemeClr>
                </a:solidFill>
              </a:rPr>
              <a:t>Caring for family</a:t>
            </a:r>
            <a:endParaRPr lang="en-US" sz="1800" b="1" dirty="0">
              <a:solidFill>
                <a:schemeClr val="accent2">
                  <a:lumMod val="50000"/>
                </a:schemeClr>
              </a:solidFill>
            </a:endParaRPr>
          </a:p>
        </p:txBody>
      </p:sp>
      <p:sp>
        <p:nvSpPr>
          <p:cNvPr id="11" name="TextBox 1">
            <a:extLst>
              <a:ext uri="{FF2B5EF4-FFF2-40B4-BE49-F238E27FC236}">
                <a16:creationId xmlns:a16="http://schemas.microsoft.com/office/drawing/2014/main" id="{ECB82147-CE5D-8DFF-9D08-79FC35CE3AB9}"/>
              </a:ext>
            </a:extLst>
          </p:cNvPr>
          <p:cNvSpPr txBox="1"/>
          <p:nvPr/>
        </p:nvSpPr>
        <p:spPr>
          <a:xfrm>
            <a:off x="2676525" y="1385027"/>
            <a:ext cx="1733550" cy="388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accent2">
                    <a:lumMod val="75000"/>
                  </a:schemeClr>
                </a:solidFill>
              </a:rPr>
              <a:t>In school</a:t>
            </a:r>
            <a:endParaRPr lang="en-US" sz="1800" b="1" dirty="0">
              <a:solidFill>
                <a:schemeClr val="accent2">
                  <a:lumMod val="75000"/>
                </a:schemeClr>
              </a:solidFill>
            </a:endParaRPr>
          </a:p>
        </p:txBody>
      </p:sp>
      <p:sp>
        <p:nvSpPr>
          <p:cNvPr id="12" name="TextBox 1">
            <a:extLst>
              <a:ext uri="{FF2B5EF4-FFF2-40B4-BE49-F238E27FC236}">
                <a16:creationId xmlns:a16="http://schemas.microsoft.com/office/drawing/2014/main" id="{46ED9947-F9F0-515A-DBD3-DFBAB2A01E88}"/>
              </a:ext>
            </a:extLst>
          </p:cNvPr>
          <p:cNvSpPr txBox="1"/>
          <p:nvPr/>
        </p:nvSpPr>
        <p:spPr>
          <a:xfrm>
            <a:off x="3743325" y="1429689"/>
            <a:ext cx="1733550" cy="388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accent2">
                    <a:lumMod val="60000"/>
                    <a:lumOff val="40000"/>
                  </a:schemeClr>
                </a:solidFill>
              </a:rPr>
              <a:t>Other</a:t>
            </a:r>
            <a:endParaRPr lang="en-US" sz="1800" b="1" dirty="0">
              <a:solidFill>
                <a:schemeClr val="accent2">
                  <a:lumMod val="60000"/>
                  <a:lumOff val="40000"/>
                </a:schemeClr>
              </a:solidFill>
            </a:endParaRPr>
          </a:p>
        </p:txBody>
      </p:sp>
      <p:sp>
        <p:nvSpPr>
          <p:cNvPr id="3" name="TextBox 2">
            <a:extLst>
              <a:ext uri="{FF2B5EF4-FFF2-40B4-BE49-F238E27FC236}">
                <a16:creationId xmlns:a16="http://schemas.microsoft.com/office/drawing/2014/main" id="{4379C4CA-15AA-465A-6854-F0E5C0BF45FB}"/>
              </a:ext>
            </a:extLst>
          </p:cNvPr>
          <p:cNvSpPr txBox="1"/>
          <p:nvPr/>
        </p:nvSpPr>
        <p:spPr>
          <a:xfrm>
            <a:off x="3048000" y="6544013"/>
            <a:ext cx="6096000" cy="276999"/>
          </a:xfrm>
          <a:prstGeom prst="rect">
            <a:avLst/>
          </a:prstGeom>
          <a:noFill/>
        </p:spPr>
        <p:txBody>
          <a:bodyPr wrap="square" rtlCol="0">
            <a:spAutoFit/>
          </a:bodyPr>
          <a:lstStyle/>
          <a:p>
            <a:pPr algn="r"/>
            <a:r>
              <a:rPr lang="en-US" sz="1200" dirty="0"/>
              <a:t>Source:  Current Population Survey Microdata 2017-2023, IPUMS</a:t>
            </a:r>
          </a:p>
        </p:txBody>
      </p:sp>
    </p:spTree>
    <p:extLst>
      <p:ext uri="{BB962C8B-B14F-4D97-AF65-F5344CB8AC3E}">
        <p14:creationId xmlns:p14="http://schemas.microsoft.com/office/powerpoint/2010/main" val="481990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What about the rest of people?</a:t>
            </a:r>
          </a:p>
        </p:txBody>
      </p:sp>
      <p:sp>
        <p:nvSpPr>
          <p:cNvPr id="3" name="Content Placeholder 2"/>
          <p:cNvSpPr>
            <a:spLocks noGrp="1"/>
          </p:cNvSpPr>
          <p:nvPr>
            <p:ph idx="1"/>
          </p:nvPr>
        </p:nvSpPr>
        <p:spPr>
          <a:xfrm>
            <a:off x="533400" y="1676400"/>
            <a:ext cx="8382000" cy="4495800"/>
          </a:xfrm>
        </p:spPr>
        <p:txBody>
          <a:bodyPr>
            <a:noAutofit/>
          </a:bodyPr>
          <a:lstStyle/>
          <a:p>
            <a:pPr>
              <a:buFont typeface="Wingdings" panose="05000000000000000000" pitchFamily="2" charset="2"/>
              <a:buChar char="Ø"/>
            </a:pPr>
            <a:r>
              <a:rPr lang="en-US" sz="2400" dirty="0"/>
              <a:t>U1 – Unemployed 15 weeks or longer</a:t>
            </a:r>
          </a:p>
          <a:p>
            <a:pPr lvl="3">
              <a:buFont typeface="Wingdings" panose="05000000000000000000" pitchFamily="2" charset="2"/>
              <a:buChar char="Ø"/>
            </a:pPr>
            <a:endParaRPr lang="en-US" sz="1400" dirty="0"/>
          </a:p>
          <a:p>
            <a:pPr>
              <a:buFont typeface="Wingdings" panose="05000000000000000000" pitchFamily="2" charset="2"/>
              <a:buChar char="Ø"/>
            </a:pPr>
            <a:r>
              <a:rPr lang="en-US" sz="2400" dirty="0"/>
              <a:t>U2 – Job losers, including temporary workers</a:t>
            </a:r>
          </a:p>
          <a:p>
            <a:pPr lvl="3">
              <a:buFont typeface="Wingdings" panose="05000000000000000000" pitchFamily="2" charset="2"/>
              <a:buChar char="Ø"/>
            </a:pPr>
            <a:endParaRPr lang="en-US" sz="1400" dirty="0"/>
          </a:p>
          <a:p>
            <a:pPr>
              <a:buFont typeface="Wingdings" panose="05000000000000000000" pitchFamily="2" charset="2"/>
              <a:buChar char="Ø"/>
            </a:pPr>
            <a:r>
              <a:rPr lang="en-US" sz="2400" dirty="0">
                <a:solidFill>
                  <a:schemeClr val="accent1"/>
                </a:solidFill>
              </a:rPr>
              <a:t>U3 – Official Rate, total unemployed</a:t>
            </a:r>
          </a:p>
          <a:p>
            <a:pPr lvl="3">
              <a:buFont typeface="Wingdings" panose="05000000000000000000" pitchFamily="2" charset="2"/>
              <a:buChar char="Ø"/>
            </a:pPr>
            <a:endParaRPr lang="en-US" sz="1400" dirty="0"/>
          </a:p>
          <a:p>
            <a:pPr>
              <a:buFont typeface="Wingdings" panose="05000000000000000000" pitchFamily="2" charset="2"/>
              <a:buChar char="Ø"/>
            </a:pPr>
            <a:r>
              <a:rPr lang="en-US" sz="2400" dirty="0"/>
              <a:t>U4 – Unemployed plus discouraged workers</a:t>
            </a:r>
          </a:p>
          <a:p>
            <a:pPr lvl="3">
              <a:buFont typeface="Wingdings" panose="05000000000000000000" pitchFamily="2" charset="2"/>
              <a:buChar char="Ø"/>
            </a:pPr>
            <a:endParaRPr lang="en-US" sz="1400" dirty="0"/>
          </a:p>
          <a:p>
            <a:pPr>
              <a:buFont typeface="Wingdings" panose="05000000000000000000" pitchFamily="2" charset="2"/>
              <a:buChar char="Ø"/>
            </a:pPr>
            <a:r>
              <a:rPr lang="en-US" sz="2400" dirty="0"/>
              <a:t>U5 – Unemployed, discouraged, and marginally attached</a:t>
            </a:r>
          </a:p>
          <a:p>
            <a:pPr lvl="3">
              <a:buFont typeface="Wingdings" panose="05000000000000000000" pitchFamily="2" charset="2"/>
              <a:buChar char="Ø"/>
            </a:pPr>
            <a:endParaRPr lang="en-US" sz="1400" dirty="0"/>
          </a:p>
          <a:p>
            <a:pPr>
              <a:buFont typeface="Wingdings" panose="05000000000000000000" pitchFamily="2" charset="2"/>
              <a:buChar char="Ø"/>
            </a:pPr>
            <a:r>
              <a:rPr lang="en-US" sz="2400" dirty="0"/>
              <a:t>U6 – Unemployed, discouraged, marginally attached and part-time for economic reasons</a:t>
            </a:r>
          </a:p>
        </p:txBody>
      </p:sp>
    </p:spTree>
    <p:extLst>
      <p:ext uri="{BB962C8B-B14F-4D97-AF65-F5344CB8AC3E}">
        <p14:creationId xmlns:p14="http://schemas.microsoft.com/office/powerpoint/2010/main" val="1760855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0AC5-DDD4-22EF-AC86-D9BAAF281135}"/>
              </a:ext>
            </a:extLst>
          </p:cNvPr>
          <p:cNvSpPr>
            <a:spLocks noGrp="1"/>
          </p:cNvSpPr>
          <p:nvPr>
            <p:ph type="title"/>
          </p:nvPr>
        </p:nvSpPr>
        <p:spPr/>
        <p:txBody>
          <a:bodyPr>
            <a:normAutofit fontScale="90000"/>
          </a:bodyPr>
          <a:lstStyle/>
          <a:p>
            <a:r>
              <a:rPr lang="en-US" dirty="0">
                <a:solidFill>
                  <a:schemeClr val="accent6"/>
                </a:solidFill>
              </a:rPr>
              <a:t>Alternative Measures of Unemployment For Montana</a:t>
            </a:r>
            <a:endParaRPr lang="en-US" dirty="0"/>
          </a:p>
        </p:txBody>
      </p:sp>
      <p:graphicFrame>
        <p:nvGraphicFramePr>
          <p:cNvPr id="5" name="Chart 4">
            <a:extLst>
              <a:ext uri="{FF2B5EF4-FFF2-40B4-BE49-F238E27FC236}">
                <a16:creationId xmlns:a16="http://schemas.microsoft.com/office/drawing/2014/main" id="{E2CD79F0-53BD-3AAC-3F21-13F4EBE27757}"/>
              </a:ext>
            </a:extLst>
          </p:cNvPr>
          <p:cNvGraphicFramePr>
            <a:graphicFrameLocks/>
          </p:cNvGraphicFramePr>
          <p:nvPr>
            <p:extLst>
              <p:ext uri="{D42A27DB-BD31-4B8C-83A1-F6EECF244321}">
                <p14:modId xmlns:p14="http://schemas.microsoft.com/office/powerpoint/2010/main" val="1180316534"/>
              </p:ext>
            </p:extLst>
          </p:nvPr>
        </p:nvGraphicFramePr>
        <p:xfrm>
          <a:off x="228600" y="1600200"/>
          <a:ext cx="8686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2E53340-9C19-105D-A38C-A4359151D4F8}"/>
              </a:ext>
            </a:extLst>
          </p:cNvPr>
          <p:cNvSpPr txBox="1"/>
          <p:nvPr/>
        </p:nvSpPr>
        <p:spPr>
          <a:xfrm>
            <a:off x="3048000" y="6544013"/>
            <a:ext cx="6096000" cy="276999"/>
          </a:xfrm>
          <a:prstGeom prst="rect">
            <a:avLst/>
          </a:prstGeom>
          <a:noFill/>
        </p:spPr>
        <p:txBody>
          <a:bodyPr wrap="square" rtlCol="0">
            <a:spAutoFit/>
          </a:bodyPr>
          <a:lstStyle/>
          <a:p>
            <a:pPr algn="r"/>
            <a:r>
              <a:rPr lang="en-US" sz="1200" dirty="0"/>
              <a:t>Source:  LAUS, Alternative Measures of Labor Underutilization for State, BLS</a:t>
            </a:r>
          </a:p>
        </p:txBody>
      </p:sp>
    </p:spTree>
    <p:extLst>
      <p:ext uri="{BB962C8B-B14F-4D97-AF65-F5344CB8AC3E}">
        <p14:creationId xmlns:p14="http://schemas.microsoft.com/office/powerpoint/2010/main" val="2554312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rPr>
              <a:t>Other Employment Metrics:</a:t>
            </a:r>
            <a:br>
              <a:rPr lang="en-US" dirty="0">
                <a:solidFill>
                  <a:schemeClr val="accent6"/>
                </a:solidFill>
              </a:rPr>
            </a:br>
            <a:r>
              <a:rPr lang="en-US" sz="3600" dirty="0">
                <a:solidFill>
                  <a:schemeClr val="accent2">
                    <a:lumMod val="75000"/>
                  </a:schemeClr>
                </a:solidFill>
              </a:rPr>
              <a:t>Labor Force Participation Rates</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US" sz="2400" dirty="0"/>
              <a:t>Percent of the population over 16 in the labor force</a:t>
            </a:r>
          </a:p>
          <a:p>
            <a:pPr lvl="3"/>
            <a:endParaRPr lang="en-US" sz="1200" dirty="0"/>
          </a:p>
          <a:p>
            <a:r>
              <a:rPr lang="en-US" sz="2400" dirty="0"/>
              <a:t>Used as a measure of economic engagement</a:t>
            </a:r>
          </a:p>
          <a:p>
            <a:pPr lvl="2"/>
            <a:endParaRPr lang="en-US" sz="1600" dirty="0"/>
          </a:p>
          <a:p>
            <a:r>
              <a:rPr lang="en-US" sz="2400" dirty="0"/>
              <a:t>Affected by economic performance, age demographics, wages, and more</a:t>
            </a:r>
          </a:p>
          <a:p>
            <a:pPr lvl="2"/>
            <a:endParaRPr lang="en-US" sz="1600" dirty="0"/>
          </a:p>
        </p:txBody>
      </p:sp>
      <p:sp>
        <p:nvSpPr>
          <p:cNvPr id="5" name="TextBox 4"/>
          <p:cNvSpPr txBox="1"/>
          <p:nvPr/>
        </p:nvSpPr>
        <p:spPr>
          <a:xfrm>
            <a:off x="3200400" y="6630955"/>
            <a:ext cx="59436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dirty="0"/>
              <a:t>Source:  Current Population Survey 2017-2023 </a:t>
            </a:r>
          </a:p>
        </p:txBody>
      </p:sp>
      <p:graphicFrame>
        <p:nvGraphicFramePr>
          <p:cNvPr id="6" name="Chart 5">
            <a:extLst>
              <a:ext uri="{FF2B5EF4-FFF2-40B4-BE49-F238E27FC236}">
                <a16:creationId xmlns:a16="http://schemas.microsoft.com/office/drawing/2014/main" id="{DD214436-8D1C-A631-A60B-357F4E65850D}"/>
              </a:ext>
            </a:extLst>
          </p:cNvPr>
          <p:cNvGraphicFramePr>
            <a:graphicFrameLocks/>
          </p:cNvGraphicFramePr>
          <p:nvPr>
            <p:extLst>
              <p:ext uri="{D42A27DB-BD31-4B8C-83A1-F6EECF244321}">
                <p14:modId xmlns:p14="http://schemas.microsoft.com/office/powerpoint/2010/main" val="2220607807"/>
              </p:ext>
            </p:extLst>
          </p:nvPr>
        </p:nvGraphicFramePr>
        <p:xfrm>
          <a:off x="381000" y="3658378"/>
          <a:ext cx="8077200" cy="28186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8154088"/>
      </p:ext>
    </p:extLst>
  </p:cSld>
  <p:clrMapOvr>
    <a:masterClrMapping/>
  </p:clrMapOvr>
</p:sld>
</file>

<file path=ppt/theme/theme1.xml><?xml version="1.0" encoding="utf-8"?>
<a:theme xmlns:a="http://schemas.openxmlformats.org/drawingml/2006/main" name="Custom Design">
  <a:themeElements>
    <a:clrScheme name="DLI Blue">
      <a:dk1>
        <a:sysClr val="windowText" lastClr="000000"/>
      </a:dk1>
      <a:lt1>
        <a:sysClr val="window" lastClr="FFFFFF"/>
      </a:lt1>
      <a:dk2>
        <a:srgbClr val="000000"/>
      </a:dk2>
      <a:lt2>
        <a:srgbClr val="D8D8D8"/>
      </a:lt2>
      <a:accent1>
        <a:srgbClr val="3891A7"/>
      </a:accent1>
      <a:accent2>
        <a:srgbClr val="FEB80A"/>
      </a:accent2>
      <a:accent3>
        <a:srgbClr val="C32D2E"/>
      </a:accent3>
      <a:accent4>
        <a:srgbClr val="84AA33"/>
      </a:accent4>
      <a:accent5>
        <a:srgbClr val="F17209"/>
      </a:accent5>
      <a:accent6>
        <a:srgbClr val="354369"/>
      </a:accent6>
      <a:hlink>
        <a:srgbClr val="475A8D"/>
      </a:hlink>
      <a:folHlink>
        <a:srgbClr val="475A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DLI</Template>
  <TotalTime>13218</TotalTime>
  <Words>1705</Words>
  <Application>Microsoft Office PowerPoint</Application>
  <PresentationFormat>On-screen Show (4:3)</PresentationFormat>
  <Paragraphs>244</Paragraphs>
  <Slides>32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Calibri Light</vt:lpstr>
      <vt:lpstr>Cambria Math</vt:lpstr>
      <vt:lpstr>Wingdings</vt:lpstr>
      <vt:lpstr>Custom Design</vt:lpstr>
      <vt:lpstr>1_Custom Design</vt:lpstr>
      <vt:lpstr>Reservation Labor Statistics Methodology</vt:lpstr>
      <vt:lpstr>Unemployment Rate</vt:lpstr>
      <vt:lpstr>Simplified Formula</vt:lpstr>
      <vt:lpstr>What does the Unemployment Rate Measure?</vt:lpstr>
      <vt:lpstr>Official Definitions</vt:lpstr>
      <vt:lpstr>Employment Status of the Montana Population</vt:lpstr>
      <vt:lpstr>What about the rest of people?</vt:lpstr>
      <vt:lpstr>Alternative Measures of Unemployment For Montana</vt:lpstr>
      <vt:lpstr>Other Employment Metrics: Labor Force Participation Rates</vt:lpstr>
      <vt:lpstr>Labor Force Participation in Montana Affected by both Recession and Demographics</vt:lpstr>
      <vt:lpstr>Other Employment Metrics Employment to Population Ratios</vt:lpstr>
      <vt:lpstr>Employment to Population Ratio Employment Status of Montanans over 16, 2017-2023</vt:lpstr>
      <vt:lpstr>Why is it so hard to measure reservation economies?</vt:lpstr>
      <vt:lpstr>Step 1: National Unemployment Rate</vt:lpstr>
      <vt:lpstr>Step 2:  Divvy Employment out to States Based on State-Level Data</vt:lpstr>
      <vt:lpstr>Data Sources Used in Creating the State Unemployment Rate</vt:lpstr>
      <vt:lpstr>Step 3: Divvy Employment / Unemployed out to Local Areas</vt:lpstr>
      <vt:lpstr>Step 4: Allocate County Employment/ Unemployment to Reservations</vt:lpstr>
      <vt:lpstr>Step 4: Continued…</vt:lpstr>
      <vt:lpstr>2022 Unemployment Rates for Regions and Reservations</vt:lpstr>
      <vt:lpstr>Step 5:  End of Year Benchmarking</vt:lpstr>
      <vt:lpstr>Criticisms</vt:lpstr>
      <vt:lpstr>Criticisms: Step 1: National Unemployment Rate</vt:lpstr>
      <vt:lpstr>Criticisms:  Step 2:  Divvy Employment out to States Based on State-Level Data</vt:lpstr>
      <vt:lpstr>Criticisms on Step 3: Divvy Employment / Unemployed out to Local Areas</vt:lpstr>
      <vt:lpstr>Criticisms on Step 4: Allocate County Employment/ Unemployment to Reservations</vt:lpstr>
      <vt:lpstr>Benefits of Monthly Unemployment  Rate Metrics using BLS Methodology</vt:lpstr>
      <vt:lpstr>Over-the-year Change in Employment on Montana’s Reservations</vt:lpstr>
      <vt:lpstr>Possible Alternatives and Improvements</vt:lpstr>
      <vt:lpstr>Possible Alternatives and Improvements</vt:lpstr>
      <vt:lpstr>Possible Alternatives and Improvements: Bureau of Indian Affairs, Cont.</vt:lpstr>
      <vt:lpstr>More Information Available: www.lmi.mt.gov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 Montana ranked last among States  in Per Capita Personal Income in 2012.</dc:title>
  <dc:creator>cc2582</dc:creator>
  <cp:lastModifiedBy>Hendrix, Logan</cp:lastModifiedBy>
  <cp:revision>353</cp:revision>
  <cp:lastPrinted>2014-09-04T18:13:33Z</cp:lastPrinted>
  <dcterms:created xsi:type="dcterms:W3CDTF">2013-11-22T21:22:30Z</dcterms:created>
  <dcterms:modified xsi:type="dcterms:W3CDTF">2024-03-28T21:43:41Z</dcterms:modified>
</cp:coreProperties>
</file>